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8" r:id="rId4"/>
    <p:sldId id="257"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 PBIT" initials="IP" lastIdx="1" clrIdx="0">
    <p:extLst>
      <p:ext uri="{19B8F6BF-5375-455C-9EA6-DF929625EA0E}">
        <p15:presenceInfo xmlns:p15="http://schemas.microsoft.com/office/powerpoint/2012/main" userId="dedc842b7381aa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282D"/>
    <a:srgbClr val="7A0203"/>
    <a:srgbClr val="982021"/>
    <a:srgbClr val="FFD966"/>
    <a:srgbClr val="FFFEEF"/>
    <a:srgbClr val="AFAF6E"/>
    <a:srgbClr val="849D9D"/>
    <a:srgbClr val="786631"/>
    <a:srgbClr val="FFFACD"/>
    <a:srgbClr val="B2C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2" d="100"/>
          <a:sy n="72" d="100"/>
        </p:scale>
        <p:origin x="1104" y="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6AB5-9216-4589-BA3D-91958C6148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FAE67-52EB-082E-8CC2-1CDDB6342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F168FF-AFD3-916E-8220-75CB4967DC93}"/>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5" name="Footer Placeholder 4">
            <a:extLst>
              <a:ext uri="{FF2B5EF4-FFF2-40B4-BE49-F238E27FC236}">
                <a16:creationId xmlns:a16="http://schemas.microsoft.com/office/drawing/2014/main" id="{AF11D333-FD46-E3CF-D571-7193419F5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09D98-9747-BFE3-333B-7A0EBD3C64A0}"/>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252987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6B07-CD24-7B4D-13E1-5447B246E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64F9B9-15DB-FB70-C23F-A31204E45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6F0C-AF87-AEDB-1302-7F9329BE897B}"/>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5" name="Footer Placeholder 4">
            <a:extLst>
              <a:ext uri="{FF2B5EF4-FFF2-40B4-BE49-F238E27FC236}">
                <a16:creationId xmlns:a16="http://schemas.microsoft.com/office/drawing/2014/main" id="{264E6514-D47B-8CB1-AF03-676C42FDB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5A3B3-FD11-8F0E-C806-7A491CAD8A97}"/>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289723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EE88C-4464-F336-341E-E622C0423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C40661-62A9-2813-FBC2-12CCB5FBE1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A6D4A-E574-65AD-331C-38735E5208D1}"/>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5" name="Footer Placeholder 4">
            <a:extLst>
              <a:ext uri="{FF2B5EF4-FFF2-40B4-BE49-F238E27FC236}">
                <a16:creationId xmlns:a16="http://schemas.microsoft.com/office/drawing/2014/main" id="{08BE8B1D-8A4E-53FD-6864-E9D0A202C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E611C-306D-2D64-989C-5F3B17A7CFE7}"/>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105182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409D-CC10-A472-43B9-444877E52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3CA33-315B-DA96-86DF-E8CD722564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E182D-537E-090E-E1E9-3239F7541E04}"/>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5" name="Footer Placeholder 4">
            <a:extLst>
              <a:ext uri="{FF2B5EF4-FFF2-40B4-BE49-F238E27FC236}">
                <a16:creationId xmlns:a16="http://schemas.microsoft.com/office/drawing/2014/main" id="{269694CA-8753-B2AB-7ED9-9F823A158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36648-497A-5344-AB90-31CFC829D926}"/>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112128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A105-60E0-C585-993D-1671001331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88E15-B497-5EC0-7B03-748ED0191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49BD8-8AD7-4DD3-8E66-75FF0688704F}"/>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5" name="Footer Placeholder 4">
            <a:extLst>
              <a:ext uri="{FF2B5EF4-FFF2-40B4-BE49-F238E27FC236}">
                <a16:creationId xmlns:a16="http://schemas.microsoft.com/office/drawing/2014/main" id="{381385F5-0837-587F-7E6D-D2DB9B47B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A7BC6-5597-6D01-1925-32D4D118B44D}"/>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424245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EDEC-2AF6-D96D-A749-57BF4E217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CAAE4-578B-1ED9-1F97-402C2ACE4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3CCD2B-AF8B-4E0A-B908-20F49C771E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F52558-0491-A4B7-F2CE-2E9E3017E4DC}"/>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6" name="Footer Placeholder 5">
            <a:extLst>
              <a:ext uri="{FF2B5EF4-FFF2-40B4-BE49-F238E27FC236}">
                <a16:creationId xmlns:a16="http://schemas.microsoft.com/office/drawing/2014/main" id="{0E56A447-D7A0-3593-F0E4-CC9F639F4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ECA37-6C53-DF95-2CA1-395C6D1DEF51}"/>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326221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C8A4-5805-A35B-901F-90DC97D90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FE63CF-644A-9C34-85D4-2262FB97E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A3414-F810-2215-52C9-1528A080EF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D87A6-0BB2-3898-9C29-90465541F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A209C5-0475-9886-F342-8189B5FF74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1A0B36-65D0-62AA-320A-B7C25541C429}"/>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8" name="Footer Placeholder 7">
            <a:extLst>
              <a:ext uri="{FF2B5EF4-FFF2-40B4-BE49-F238E27FC236}">
                <a16:creationId xmlns:a16="http://schemas.microsoft.com/office/drawing/2014/main" id="{E3ABE5B6-75EB-7CB7-BF4B-09908C192D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FC7A36-DD6C-9AB3-BC2F-E11C58D9694D}"/>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412038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32E9-42D8-FDFA-F6E4-4D133232A7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905F51-4567-5575-DD37-AB51DAFE964F}"/>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4" name="Footer Placeholder 3">
            <a:extLst>
              <a:ext uri="{FF2B5EF4-FFF2-40B4-BE49-F238E27FC236}">
                <a16:creationId xmlns:a16="http://schemas.microsoft.com/office/drawing/2014/main" id="{35173EA6-8644-B178-8DCF-0BEE311CB9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382074-4FE9-6B0F-F2E5-4D958B3FF64C}"/>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212332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88858-B925-AD76-D514-535185EF2030}"/>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3" name="Footer Placeholder 2">
            <a:extLst>
              <a:ext uri="{FF2B5EF4-FFF2-40B4-BE49-F238E27FC236}">
                <a16:creationId xmlns:a16="http://schemas.microsoft.com/office/drawing/2014/main" id="{A6FAE4CD-1725-E5A3-2617-2D9D2DD657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51D8D4-34B0-27BA-43F3-01A30CADF683}"/>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67336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0798-12E8-5553-366F-40C5BD832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7F71CB-699E-66EF-74D8-6F8ECB644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CF32D-C5C6-E812-3E0D-0A1C38756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6C745-9A18-A61F-8B88-5137549C19F5}"/>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6" name="Footer Placeholder 5">
            <a:extLst>
              <a:ext uri="{FF2B5EF4-FFF2-40B4-BE49-F238E27FC236}">
                <a16:creationId xmlns:a16="http://schemas.microsoft.com/office/drawing/2014/main" id="{652C6713-79AA-306D-04DB-DBDCAA40D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0FB9E-17AE-41C6-DCB5-326EEACCB2F8}"/>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244974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7093-9A4C-1EB8-771F-A9DAB87D7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DAB982-E47F-F2B9-D953-A2DC3FA87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2C2609-8B3B-E2CB-5BEA-974F3DE82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CFA05-C2FB-BA65-8F01-2D7AF3D4E988}"/>
              </a:ext>
            </a:extLst>
          </p:cNvPr>
          <p:cNvSpPr>
            <a:spLocks noGrp="1"/>
          </p:cNvSpPr>
          <p:nvPr>
            <p:ph type="dt" sz="half" idx="10"/>
          </p:nvPr>
        </p:nvSpPr>
        <p:spPr/>
        <p:txBody>
          <a:bodyPr/>
          <a:lstStyle/>
          <a:p>
            <a:fld id="{625785DF-49C7-4FB1-A2EC-AC10E3B57668}" type="datetimeFigureOut">
              <a:rPr lang="en-US" smtClean="0"/>
              <a:t>2/18/2025</a:t>
            </a:fld>
            <a:endParaRPr lang="en-US"/>
          </a:p>
        </p:txBody>
      </p:sp>
      <p:sp>
        <p:nvSpPr>
          <p:cNvPr id="6" name="Footer Placeholder 5">
            <a:extLst>
              <a:ext uri="{FF2B5EF4-FFF2-40B4-BE49-F238E27FC236}">
                <a16:creationId xmlns:a16="http://schemas.microsoft.com/office/drawing/2014/main" id="{6C454D00-08BA-5F58-B109-8867E2710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0BA1E-6637-CB93-5E87-AB60EB5C30D2}"/>
              </a:ext>
            </a:extLst>
          </p:cNvPr>
          <p:cNvSpPr>
            <a:spLocks noGrp="1"/>
          </p:cNvSpPr>
          <p:nvPr>
            <p:ph type="sldNum" sz="quarter" idx="12"/>
          </p:nvPr>
        </p:nvSpPr>
        <p:spPr/>
        <p:txBody>
          <a:bodyPr/>
          <a:lstStyle/>
          <a:p>
            <a:fld id="{D5BBF723-DFCB-4F5F-88A4-B64CC058E3D2}" type="slidenum">
              <a:rPr lang="en-US" smtClean="0"/>
              <a:t>‹#›</a:t>
            </a:fld>
            <a:endParaRPr lang="en-US"/>
          </a:p>
        </p:txBody>
      </p:sp>
    </p:spTree>
    <p:extLst>
      <p:ext uri="{BB962C8B-B14F-4D97-AF65-F5344CB8AC3E}">
        <p14:creationId xmlns:p14="http://schemas.microsoft.com/office/powerpoint/2010/main" val="114600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2BE07-6807-E057-E49E-BCE813CDAA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96BC9E-52C4-71C0-F55F-B9639220E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B917D-6099-B5E4-1CFF-FB43860C2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785DF-49C7-4FB1-A2EC-AC10E3B57668}" type="datetimeFigureOut">
              <a:rPr lang="en-US" smtClean="0"/>
              <a:t>2/18/2025</a:t>
            </a:fld>
            <a:endParaRPr lang="en-US"/>
          </a:p>
        </p:txBody>
      </p:sp>
      <p:sp>
        <p:nvSpPr>
          <p:cNvPr id="5" name="Footer Placeholder 4">
            <a:extLst>
              <a:ext uri="{FF2B5EF4-FFF2-40B4-BE49-F238E27FC236}">
                <a16:creationId xmlns:a16="http://schemas.microsoft.com/office/drawing/2014/main" id="{05BE9C5D-BB4E-0D63-8152-D74009308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2C7AEF-9C2F-E7B6-8DAA-63E004C26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F723-DFCB-4F5F-88A4-B64CC058E3D2}" type="slidenum">
              <a:rPr lang="en-US" smtClean="0"/>
              <a:t>‹#›</a:t>
            </a:fld>
            <a:endParaRPr lang="en-US"/>
          </a:p>
        </p:txBody>
      </p:sp>
    </p:spTree>
    <p:extLst>
      <p:ext uri="{BB962C8B-B14F-4D97-AF65-F5344CB8AC3E}">
        <p14:creationId xmlns:p14="http://schemas.microsoft.com/office/powerpoint/2010/main" val="2005627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91CD3-072D-E3C1-40F8-FD149CC1C751}"/>
              </a:ext>
            </a:extLst>
          </p:cNvPr>
          <p:cNvPicPr>
            <a:picLocks noChangeAspect="1"/>
          </p:cNvPicPr>
          <p:nvPr/>
        </p:nvPicPr>
        <p:blipFill rotWithShape="1">
          <a:blip r:embed="rId2"/>
          <a:srcRect t="25076" b="24773"/>
          <a:stretch/>
        </p:blipFill>
        <p:spPr>
          <a:xfrm>
            <a:off x="1951206" y="1350334"/>
            <a:ext cx="8289587" cy="4157331"/>
          </a:xfrm>
          <a:prstGeom prst="rect">
            <a:avLst/>
          </a:prstGeom>
          <a:ln>
            <a:solidFill>
              <a:schemeClr val="tx1"/>
            </a:solidFill>
          </a:ln>
        </p:spPr>
      </p:pic>
      <p:sp>
        <p:nvSpPr>
          <p:cNvPr id="6" name="TextBox 5">
            <a:extLst>
              <a:ext uri="{FF2B5EF4-FFF2-40B4-BE49-F238E27FC236}">
                <a16:creationId xmlns:a16="http://schemas.microsoft.com/office/drawing/2014/main" id="{FA52ACE6-F5C0-0D1C-BFAA-3F30AB332D11}"/>
              </a:ext>
            </a:extLst>
          </p:cNvPr>
          <p:cNvSpPr txBox="1"/>
          <p:nvPr/>
        </p:nvSpPr>
        <p:spPr>
          <a:xfrm>
            <a:off x="3200400" y="5890437"/>
            <a:ext cx="6230679" cy="523220"/>
          </a:xfrm>
          <a:prstGeom prst="rect">
            <a:avLst/>
          </a:prstGeom>
          <a:noFill/>
        </p:spPr>
        <p:txBody>
          <a:bodyPr wrap="square" rtlCol="0">
            <a:spAutoFit/>
          </a:bodyPr>
          <a:lstStyle/>
          <a:p>
            <a:pPr algn="ctr"/>
            <a:r>
              <a:rPr lang="en-US" sz="2800" b="1" dirty="0">
                <a:latin typeface="Aptos Display" panose="020B0004020202020204" pitchFamily="34" charset="0"/>
              </a:rPr>
              <a:t>COMPANY PROFILE</a:t>
            </a:r>
          </a:p>
        </p:txBody>
      </p:sp>
    </p:spTree>
    <p:extLst>
      <p:ext uri="{BB962C8B-B14F-4D97-AF65-F5344CB8AC3E}">
        <p14:creationId xmlns:p14="http://schemas.microsoft.com/office/powerpoint/2010/main" val="360658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onstruction Plant Photography in Action!">
            <a:extLst>
              <a:ext uri="{FF2B5EF4-FFF2-40B4-BE49-F238E27FC236}">
                <a16:creationId xmlns:a16="http://schemas.microsoft.com/office/drawing/2014/main" id="{FED6D4D4-ADF8-8366-E7D6-68DCA7958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58536" y="2765105"/>
            <a:ext cx="3965144" cy="1557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4" name="Picture 8" descr="24,800+ Sports Equipment Collage Stock Photos, Pictures &amp; Royalty-Free  Images - iStock | Sports variety">
            <a:extLst>
              <a:ext uri="{FF2B5EF4-FFF2-40B4-BE49-F238E27FC236}">
                <a16:creationId xmlns:a16="http://schemas.microsoft.com/office/drawing/2014/main" id="{6AAE86D5-3454-D2DD-D092-13C863291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213197" y="2765104"/>
            <a:ext cx="3965144" cy="1557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6" name="Picture 10" descr="Collage of Diverse Industrial Tools and Machinery | Premium AI-generated  image">
            <a:extLst>
              <a:ext uri="{FF2B5EF4-FFF2-40B4-BE49-F238E27FC236}">
                <a16:creationId xmlns:a16="http://schemas.microsoft.com/office/drawing/2014/main" id="{02771869-0499-F31D-B7B7-48A412B3A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947499" y="2765104"/>
            <a:ext cx="3965145" cy="1557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93A961E-B4AE-FC79-4E5B-398B46C18987}"/>
              </a:ext>
            </a:extLst>
          </p:cNvPr>
          <p:cNvGraphicFramePr>
            <a:graphicFrameLocks noGrp="1"/>
          </p:cNvGraphicFramePr>
          <p:nvPr>
            <p:extLst>
              <p:ext uri="{D42A27DB-BD31-4B8C-83A1-F6EECF244321}">
                <p14:modId xmlns:p14="http://schemas.microsoft.com/office/powerpoint/2010/main" val="1219519498"/>
              </p:ext>
            </p:extLst>
          </p:nvPr>
        </p:nvGraphicFramePr>
        <p:xfrm>
          <a:off x="4072258" y="1100893"/>
          <a:ext cx="4109588" cy="5450908"/>
        </p:xfrm>
        <a:graphic>
          <a:graphicData uri="http://schemas.openxmlformats.org/drawingml/2006/table">
            <a:tbl>
              <a:tblPr firstRow="1" firstCol="1" bandRow="1">
                <a:tableStyleId>{68D230F3-CF80-4859-8CE7-A43EE81993B5}</a:tableStyleId>
              </a:tblPr>
              <a:tblGrid>
                <a:gridCol w="384228">
                  <a:extLst>
                    <a:ext uri="{9D8B030D-6E8A-4147-A177-3AD203B41FA5}">
                      <a16:colId xmlns:a16="http://schemas.microsoft.com/office/drawing/2014/main" val="3246914805"/>
                    </a:ext>
                  </a:extLst>
                </a:gridCol>
                <a:gridCol w="2297026">
                  <a:extLst>
                    <a:ext uri="{9D8B030D-6E8A-4147-A177-3AD203B41FA5}">
                      <a16:colId xmlns:a16="http://schemas.microsoft.com/office/drawing/2014/main" val="236669190"/>
                    </a:ext>
                  </a:extLst>
                </a:gridCol>
                <a:gridCol w="412537">
                  <a:extLst>
                    <a:ext uri="{9D8B030D-6E8A-4147-A177-3AD203B41FA5}">
                      <a16:colId xmlns:a16="http://schemas.microsoft.com/office/drawing/2014/main" val="2542115886"/>
                    </a:ext>
                  </a:extLst>
                </a:gridCol>
                <a:gridCol w="132374">
                  <a:extLst>
                    <a:ext uri="{9D8B030D-6E8A-4147-A177-3AD203B41FA5}">
                      <a16:colId xmlns:a16="http://schemas.microsoft.com/office/drawing/2014/main" val="2090740591"/>
                    </a:ext>
                  </a:extLst>
                </a:gridCol>
                <a:gridCol w="883423">
                  <a:extLst>
                    <a:ext uri="{9D8B030D-6E8A-4147-A177-3AD203B41FA5}">
                      <a16:colId xmlns:a16="http://schemas.microsoft.com/office/drawing/2014/main" val="2570085100"/>
                    </a:ext>
                  </a:extLst>
                </a:gridCol>
              </a:tblGrid>
              <a:tr h="236996">
                <a:tc>
                  <a:txBody>
                    <a:bodyPr/>
                    <a:lstStyle/>
                    <a:p>
                      <a:pPr marL="0" marR="0" algn="ctr">
                        <a:lnSpc>
                          <a:spcPct val="100000"/>
                        </a:lnSpc>
                        <a:spcBef>
                          <a:spcPts val="0"/>
                        </a:spcBef>
                        <a:spcAft>
                          <a:spcPts val="0"/>
                        </a:spcAft>
                      </a:pPr>
                      <a:r>
                        <a:rPr lang="en-US" sz="1400" b="1" u="sng" dirty="0">
                          <a:solidFill>
                            <a:schemeClr val="bg1"/>
                          </a:solidFill>
                          <a:effectLst/>
                          <a:latin typeface="Aptos Display" panose="020B0004020202020204" pitchFamily="34" charset="0"/>
                        </a:rPr>
                        <a:t>SR</a:t>
                      </a:r>
                      <a:endParaRPr lang="en-US" sz="1200" b="1"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u="sng" dirty="0">
                          <a:solidFill>
                            <a:schemeClr val="bg1"/>
                          </a:solidFill>
                          <a:effectLst/>
                          <a:latin typeface="Aptos Display" panose="020B0004020202020204" pitchFamily="34" charset="0"/>
                        </a:rPr>
                        <a:t>Description</a:t>
                      </a:r>
                      <a:endParaRPr lang="en-US" sz="1200" b="1"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u="sng">
                          <a:solidFill>
                            <a:schemeClr val="bg1"/>
                          </a:solidFill>
                          <a:effectLst/>
                          <a:latin typeface="Aptos Display" panose="020B0004020202020204" pitchFamily="34" charset="0"/>
                        </a:rPr>
                        <a:t>Unit</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u="sng">
                          <a:effectLst/>
                          <a:latin typeface="Aptos Display" panose="020B0004020202020204" pitchFamily="34" charset="0"/>
                        </a:rPr>
                        <a:t>Qty</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u="sng">
                          <a:solidFill>
                            <a:schemeClr val="bg1"/>
                          </a:solidFill>
                          <a:effectLst/>
                          <a:latin typeface="Aptos Display" panose="020B0004020202020204" pitchFamily="34" charset="0"/>
                        </a:rPr>
                        <a:t>Qty</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914725912"/>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Mixer Machine</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2</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2</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3913511216"/>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2</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Vibrator</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1</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3821404280"/>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3</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Plate Compactor</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1</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3637378146"/>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4</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Water Pumps</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2</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2</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1654371556"/>
                  </a:ext>
                </a:extLst>
              </a:tr>
              <a:tr h="473992">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5</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Donkey Pump with Motor Peter Engine</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2</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2</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3187735332"/>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6</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Steel Shuttering Plates</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Sft</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10000</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10000</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1120600589"/>
                  </a:ext>
                </a:extLst>
              </a:tr>
              <a:tr h="473992">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7</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Scaffolding operated hoist to lift material</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Set</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1</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2462455589"/>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8</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Dewatering Pump</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2</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2</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2817958900"/>
                  </a:ext>
                </a:extLst>
              </a:tr>
              <a:tr h="236996">
                <a:tc>
                  <a:txBody>
                    <a:bodyPr/>
                    <a:lstStyle/>
                    <a:p>
                      <a:pPr marL="0" marR="0" algn="ctr">
                        <a:lnSpc>
                          <a:spcPct val="100000"/>
                        </a:lnSpc>
                        <a:spcBef>
                          <a:spcPts val="0"/>
                        </a:spcBef>
                        <a:spcAft>
                          <a:spcPts val="0"/>
                        </a:spcAft>
                      </a:pPr>
                      <a:r>
                        <a:rPr lang="en-US" sz="1400" b="1" dirty="0">
                          <a:solidFill>
                            <a:schemeClr val="bg1"/>
                          </a:solidFill>
                          <a:effectLst/>
                          <a:latin typeface="Aptos Display" panose="020B0004020202020204" pitchFamily="34" charset="0"/>
                        </a:rPr>
                        <a:t>9</a:t>
                      </a:r>
                      <a:endParaRPr lang="en-US" sz="1200" b="1"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Grinding Machine</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1</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1222629097"/>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10</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Wheel Barrow</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10</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10</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2048940391"/>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Level Machine</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1</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309493283"/>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12</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Wooden Planks</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70</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70</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3867671780"/>
                  </a:ext>
                </a:extLst>
              </a:tr>
              <a:tr h="473992">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13</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Scaffolder Steel Tubular Pipes with necessary joints</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r>
                        <a:rPr lang="en-US" sz="1400" b="1">
                          <a:effectLst/>
                          <a:latin typeface="Aptos Display" panose="020B0004020202020204" pitchFamily="34" charset="0"/>
                        </a:rPr>
                        <a:t>1000</a:t>
                      </a: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400" b="1" dirty="0">
                          <a:solidFill>
                            <a:schemeClr val="bg1"/>
                          </a:solidFill>
                          <a:effectLst/>
                          <a:latin typeface="Aptos Display" panose="020B0004020202020204" pitchFamily="34" charset="0"/>
                        </a:rPr>
                        <a:t>1000</a:t>
                      </a:r>
                      <a:endParaRPr lang="en-US" sz="1200" b="1"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extLst>
                  <a:ext uri="{0D108BD9-81ED-4DB2-BD59-A6C34878D82A}">
                    <a16:rowId xmlns:a16="http://schemas.microsoft.com/office/drawing/2014/main" val="2094521017"/>
                  </a:ext>
                </a:extLst>
              </a:tr>
              <a:tr h="236996">
                <a:tc gridSpan="5">
                  <a:txBody>
                    <a:bodyPr/>
                    <a:lstStyle/>
                    <a:p>
                      <a:pPr marL="0" marR="0" algn="ctr">
                        <a:lnSpc>
                          <a:spcPct val="100000"/>
                        </a:lnSpc>
                        <a:spcBef>
                          <a:spcPts val="0"/>
                        </a:spcBef>
                        <a:spcAft>
                          <a:spcPts val="0"/>
                        </a:spcAft>
                      </a:pPr>
                      <a:r>
                        <a:rPr lang="en-US" sz="1400" b="1" u="sng">
                          <a:solidFill>
                            <a:schemeClr val="bg1"/>
                          </a:solidFill>
                          <a:effectLst/>
                          <a:latin typeface="Aptos Display" panose="020B0004020202020204" pitchFamily="34" charset="0"/>
                        </a:rPr>
                        <a:t>Transport</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0000"/>
                        </a:lnSpc>
                        <a:spcBef>
                          <a:spcPts val="0"/>
                        </a:spcBef>
                        <a:spcAft>
                          <a:spcPts val="0"/>
                        </a:spcAft>
                      </a:pP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3512722"/>
                  </a:ext>
                </a:extLst>
              </a:tr>
              <a:tr h="473992">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14</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Tractor with trolley and blade etc</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 </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2441053"/>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15</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Motor Car</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2</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7243337"/>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16</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Pick Up (Suzuki Ravi)</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endParaRPr lang="en-US" sz="1200" b="1">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5762506"/>
                  </a:ext>
                </a:extLst>
              </a:tr>
              <a:tr h="236996">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17</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Motorcycle</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a:txBody>
                    <a:bodyPr/>
                    <a:lstStyle/>
                    <a:p>
                      <a:pPr marL="0" marR="0" algn="ctr">
                        <a:lnSpc>
                          <a:spcPct val="100000"/>
                        </a:lnSpc>
                        <a:spcBef>
                          <a:spcPts val="0"/>
                        </a:spcBef>
                        <a:spcAft>
                          <a:spcPts val="0"/>
                        </a:spcAft>
                      </a:pPr>
                      <a:r>
                        <a:rPr lang="en-US" sz="1400" b="1">
                          <a:solidFill>
                            <a:schemeClr val="bg1"/>
                          </a:solidFill>
                          <a:effectLst/>
                          <a:latin typeface="Aptos Display" panose="020B0004020202020204" pitchFamily="34" charset="0"/>
                        </a:rPr>
                        <a:t>No </a:t>
                      </a:r>
                      <a:endParaRPr lang="en-US" sz="12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gridSpan="2">
                  <a:txBody>
                    <a:bodyPr/>
                    <a:lstStyle/>
                    <a:p>
                      <a:pPr marL="0" marR="0" algn="ctr">
                        <a:lnSpc>
                          <a:spcPct val="100000"/>
                        </a:lnSpc>
                        <a:spcBef>
                          <a:spcPts val="0"/>
                        </a:spcBef>
                        <a:spcAft>
                          <a:spcPts val="0"/>
                        </a:spcAft>
                      </a:pPr>
                      <a:r>
                        <a:rPr lang="en-US" sz="1400" b="1" dirty="0">
                          <a:solidFill>
                            <a:schemeClr val="bg1"/>
                          </a:solidFill>
                          <a:effectLst/>
                          <a:latin typeface="Aptos Display" panose="020B0004020202020204" pitchFamily="34" charset="0"/>
                        </a:rPr>
                        <a:t>2</a:t>
                      </a:r>
                      <a:endParaRPr lang="en-US" sz="1200" b="1"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rgbClr val="7A0203"/>
                    </a:solidFill>
                  </a:tcPr>
                </a:tc>
                <a:tc hMerge="1">
                  <a:txBody>
                    <a:bodyPr/>
                    <a:lstStyle/>
                    <a:p>
                      <a:pPr marL="0" marR="0" algn="ctr">
                        <a:lnSpc>
                          <a:spcPct val="100000"/>
                        </a:lnSpc>
                        <a:spcBef>
                          <a:spcPts val="0"/>
                        </a:spcBef>
                        <a:spcAft>
                          <a:spcPts val="0"/>
                        </a:spcAft>
                      </a:pPr>
                      <a:endParaRPr lang="en-US" sz="1200" b="1"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723184"/>
                  </a:ext>
                </a:extLst>
              </a:tr>
            </a:tbl>
          </a:graphicData>
        </a:graphic>
      </p:graphicFrame>
      <p:pic>
        <p:nvPicPr>
          <p:cNvPr id="9230" name="Picture 14" descr="Machinery Collage | Saatchi Art">
            <a:extLst>
              <a:ext uri="{FF2B5EF4-FFF2-40B4-BE49-F238E27FC236}">
                <a16:creationId xmlns:a16="http://schemas.microsoft.com/office/drawing/2014/main" id="{E8E97034-CB58-FA02-7FD1-69FCF30CB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72" y="1561196"/>
            <a:ext cx="1557328" cy="3965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8C3156-B35E-12B1-7721-BC769A64F1B3}"/>
              </a:ext>
            </a:extLst>
          </p:cNvPr>
          <p:cNvSpPr txBox="1"/>
          <p:nvPr/>
        </p:nvSpPr>
        <p:spPr>
          <a:xfrm>
            <a:off x="3728563" y="159130"/>
            <a:ext cx="4688542" cy="584775"/>
          </a:xfrm>
          <a:prstGeom prst="rect">
            <a:avLst/>
          </a:prstGeom>
          <a:solidFill>
            <a:srgbClr val="7A0203"/>
          </a:solidFill>
        </p:spPr>
        <p:txBody>
          <a:bodyPr wrap="square" rtlCol="0">
            <a:spAutoFit/>
          </a:bodyPr>
          <a:lstStyle/>
          <a:p>
            <a:pPr algn="ctr"/>
            <a:r>
              <a:rPr lang="en-US" sz="3200" b="1" dirty="0">
                <a:solidFill>
                  <a:schemeClr val="bg1"/>
                </a:solidFill>
                <a:latin typeface="Aptos Display" panose="020B0004020202020204" pitchFamily="34" charset="0"/>
              </a:rPr>
              <a:t>MACHINERY</a:t>
            </a:r>
          </a:p>
        </p:txBody>
      </p:sp>
      <p:pic>
        <p:nvPicPr>
          <p:cNvPr id="7" name="Picture 6">
            <a:extLst>
              <a:ext uri="{FF2B5EF4-FFF2-40B4-BE49-F238E27FC236}">
                <a16:creationId xmlns:a16="http://schemas.microsoft.com/office/drawing/2014/main" id="{152A6924-69E7-A6FA-F944-B413537F17DF}"/>
              </a:ext>
            </a:extLst>
          </p:cNvPr>
          <p:cNvPicPr>
            <a:picLocks noChangeAspect="1"/>
          </p:cNvPicPr>
          <p:nvPr/>
        </p:nvPicPr>
        <p:blipFill rotWithShape="1">
          <a:blip r:embed="rId6"/>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203168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553418-7C2D-2714-ECF9-8ADDEE15C9EA}"/>
              </a:ext>
            </a:extLst>
          </p:cNvPr>
          <p:cNvPicPr>
            <a:picLocks noChangeAspect="1"/>
          </p:cNvPicPr>
          <p:nvPr/>
        </p:nvPicPr>
        <p:blipFill>
          <a:blip r:embed="rId2"/>
          <a:stretch>
            <a:fillRect/>
          </a:stretch>
        </p:blipFill>
        <p:spPr>
          <a:xfrm>
            <a:off x="376643" y="1058609"/>
            <a:ext cx="3663079" cy="5448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9376D89E-E82F-31F1-C280-1C05E5A1EB34}"/>
              </a:ext>
            </a:extLst>
          </p:cNvPr>
          <p:cNvSpPr txBox="1"/>
          <p:nvPr/>
        </p:nvSpPr>
        <p:spPr>
          <a:xfrm>
            <a:off x="3751728" y="222926"/>
            <a:ext cx="4688542" cy="584775"/>
          </a:xfrm>
          <a:prstGeom prst="rect">
            <a:avLst/>
          </a:prstGeom>
          <a:solidFill>
            <a:srgbClr val="C0282D"/>
          </a:solidFill>
        </p:spPr>
        <p:txBody>
          <a:bodyPr wrap="square" rtlCol="0">
            <a:spAutoFit/>
          </a:bodyPr>
          <a:lstStyle/>
          <a:p>
            <a:pPr algn="ctr"/>
            <a:r>
              <a:rPr lang="en-US" sz="3200" b="1" dirty="0">
                <a:solidFill>
                  <a:schemeClr val="bg1"/>
                </a:solidFill>
                <a:latin typeface="Aptos Display" panose="020B0004020202020204" pitchFamily="34" charset="0"/>
              </a:rPr>
              <a:t>LEGAL FRAMEWORK</a:t>
            </a:r>
          </a:p>
        </p:txBody>
      </p:sp>
      <p:pic>
        <p:nvPicPr>
          <p:cNvPr id="10" name="Picture 9">
            <a:extLst>
              <a:ext uri="{FF2B5EF4-FFF2-40B4-BE49-F238E27FC236}">
                <a16:creationId xmlns:a16="http://schemas.microsoft.com/office/drawing/2014/main" id="{8F66539F-EB52-AAA5-B675-B2CE78AAC576}"/>
              </a:ext>
            </a:extLst>
          </p:cNvPr>
          <p:cNvPicPr>
            <a:picLocks noChangeAspect="1"/>
          </p:cNvPicPr>
          <p:nvPr/>
        </p:nvPicPr>
        <p:blipFill>
          <a:blip r:embed="rId3"/>
          <a:stretch>
            <a:fillRect/>
          </a:stretch>
        </p:blipFill>
        <p:spPr>
          <a:xfrm>
            <a:off x="8236301" y="1058609"/>
            <a:ext cx="3724619" cy="5448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17208C8-CBF3-4158-D41C-41EE7C2136DB}"/>
              </a:ext>
            </a:extLst>
          </p:cNvPr>
          <p:cNvPicPr>
            <a:picLocks noChangeAspect="1"/>
          </p:cNvPicPr>
          <p:nvPr/>
        </p:nvPicPr>
        <p:blipFill>
          <a:blip r:embed="rId4"/>
          <a:stretch>
            <a:fillRect/>
          </a:stretch>
        </p:blipFill>
        <p:spPr>
          <a:xfrm>
            <a:off x="4264460" y="1058609"/>
            <a:ext cx="3663079" cy="5448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368B212-EA98-6606-7F82-9818A0785DD7}"/>
              </a:ext>
            </a:extLst>
          </p:cNvPr>
          <p:cNvPicPr>
            <a:picLocks noChangeAspect="1"/>
          </p:cNvPicPr>
          <p:nvPr/>
        </p:nvPicPr>
        <p:blipFill rotWithShape="1">
          <a:blip r:embed="rId5"/>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355714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F1D4E-F832-9C73-B9D7-164619A92B71}"/>
              </a:ext>
            </a:extLst>
          </p:cNvPr>
          <p:cNvSpPr/>
          <p:nvPr/>
        </p:nvSpPr>
        <p:spPr>
          <a:xfrm>
            <a:off x="0" y="143435"/>
            <a:ext cx="12192000" cy="6471123"/>
          </a:xfrm>
          <a:prstGeom prst="rect">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B41D72-D30A-90CF-0142-1621F74B4948}"/>
              </a:ext>
            </a:extLst>
          </p:cNvPr>
          <p:cNvPicPr>
            <a:picLocks noChangeAspect="1"/>
          </p:cNvPicPr>
          <p:nvPr/>
        </p:nvPicPr>
        <p:blipFill>
          <a:blip r:embed="rId2"/>
          <a:stretch>
            <a:fillRect/>
          </a:stretch>
        </p:blipFill>
        <p:spPr>
          <a:xfrm>
            <a:off x="230841" y="1474907"/>
            <a:ext cx="7732059" cy="3908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7E18E47F-A35E-0766-78EE-351BD5DBCDFA}"/>
              </a:ext>
            </a:extLst>
          </p:cNvPr>
          <p:cNvSpPr txBox="1"/>
          <p:nvPr/>
        </p:nvSpPr>
        <p:spPr>
          <a:xfrm>
            <a:off x="8095130" y="359066"/>
            <a:ext cx="3876115" cy="6039859"/>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pPr>
            <a:r>
              <a:rPr lang="en-US" sz="2000" b="1"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Ishan Builders &amp; Developers(Pvt) Ltd is composition of team working since 2018. While having collaboration with different experts, each member possesses sound technical expertise which enabled to deliver the projects in time. </a:t>
            </a:r>
          </a:p>
          <a:p>
            <a:pPr algn="ctr">
              <a:lnSpc>
                <a:spcPct val="150000"/>
              </a:lnSpc>
            </a:pPr>
            <a:r>
              <a:rPr lang="en-US" sz="2000" b="1"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The company has various projects on its team’s credit, including isolated ventures and JVs.</a:t>
            </a:r>
            <a:endParaRPr lang="en-US" sz="20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6" name="Picture 5">
            <a:extLst>
              <a:ext uri="{FF2B5EF4-FFF2-40B4-BE49-F238E27FC236}">
                <a16:creationId xmlns:a16="http://schemas.microsoft.com/office/drawing/2014/main" id="{55FD0B66-FDAA-5D89-2D4C-4E6CB1402F21}"/>
              </a:ext>
            </a:extLst>
          </p:cNvPr>
          <p:cNvPicPr>
            <a:picLocks noChangeAspect="1"/>
          </p:cNvPicPr>
          <p:nvPr/>
        </p:nvPicPr>
        <p:blipFill rotWithShape="1">
          <a:blip r:embed="rId3"/>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262446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Brief Introduction to Commercial Construction Services | BAF Corporation">
            <a:extLst>
              <a:ext uri="{FF2B5EF4-FFF2-40B4-BE49-F238E27FC236}">
                <a16:creationId xmlns:a16="http://schemas.microsoft.com/office/drawing/2014/main" id="{A54866D7-29E1-F9DE-0403-F3F1178F8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62" y="829613"/>
            <a:ext cx="10739326" cy="5464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18E47F-A35E-0766-78EE-351BD5DBCDFA}"/>
              </a:ext>
            </a:extLst>
          </p:cNvPr>
          <p:cNvSpPr txBox="1"/>
          <p:nvPr/>
        </p:nvSpPr>
        <p:spPr>
          <a:xfrm>
            <a:off x="1072400" y="3130759"/>
            <a:ext cx="10043834" cy="2588978"/>
          </a:xfrm>
          <a:prstGeom prst="rect">
            <a:avLst/>
          </a:prstGeom>
          <a:solidFill>
            <a:srgbClr val="982021">
              <a:alpha val="49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pPr>
            <a:endParaRPr lang="en-US" sz="12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50000"/>
              </a:lnSpc>
            </a:pPr>
            <a:r>
              <a:rPr 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MISSION STATEMENT</a:t>
            </a:r>
          </a:p>
          <a:p>
            <a:pPr algn="ctr">
              <a:lnSpc>
                <a:spcPct val="150000"/>
              </a:lnSpc>
            </a:pPr>
            <a:r>
              <a:rPr lang="en-US" sz="16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Deliver best quality services upto utmost satisfaction of user / client</a:t>
            </a:r>
          </a:p>
          <a:p>
            <a:pPr algn="ctr">
              <a:lnSpc>
                <a:spcPct val="150000"/>
              </a:lnSpc>
            </a:pPr>
            <a:r>
              <a:rPr lang="en-US" sz="16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Maintain high ethical and professional standards</a:t>
            </a:r>
          </a:p>
          <a:p>
            <a:pPr algn="ctr">
              <a:lnSpc>
                <a:spcPct val="150000"/>
              </a:lnSpc>
            </a:pPr>
            <a:r>
              <a:rPr lang="en-US" sz="16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Develop a culture of healthy competition and continuous improvement</a:t>
            </a:r>
          </a:p>
          <a:p>
            <a:pPr algn="ctr">
              <a:lnSpc>
                <a:spcPct val="150000"/>
              </a:lnSpc>
            </a:pPr>
            <a:r>
              <a:rPr lang="en-US" sz="16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Make use of technological advancements for comfort of end user</a:t>
            </a:r>
          </a:p>
          <a:p>
            <a:pPr algn="ctr">
              <a:lnSpc>
                <a:spcPct val="150000"/>
              </a:lnSpc>
            </a:pPr>
            <a:r>
              <a:rPr lang="en-US" sz="16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Make economical contributions to the community within reach of common user</a:t>
            </a:r>
            <a:r>
              <a:rPr lang="en-US" sz="12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64ED9665-ADF4-1A97-E74D-9AA4BE07DA08}"/>
              </a:ext>
            </a:extLst>
          </p:cNvPr>
          <p:cNvSpPr txBox="1"/>
          <p:nvPr/>
        </p:nvSpPr>
        <p:spPr>
          <a:xfrm>
            <a:off x="1072400" y="1224639"/>
            <a:ext cx="10043834" cy="1527149"/>
          </a:xfrm>
          <a:prstGeom prst="rect">
            <a:avLst/>
          </a:prstGeom>
          <a:solidFill>
            <a:srgbClr val="FF0000">
              <a:alpha val="49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pPr>
            <a:r>
              <a:rPr lang="en-US" sz="16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VISION OF THE COMPANY</a:t>
            </a:r>
          </a:p>
          <a:p>
            <a:pPr algn="ctr">
              <a:lnSpc>
                <a:spcPct val="150000"/>
              </a:lnSpc>
            </a:pPr>
            <a:r>
              <a:rPr lang="en-US" sz="16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We believe in “making the dreams come true”. Our vision is to create an environment of trust, loyalty and ownness by the client through delivering upto best of our capabilities. Concerted efforts with ultimate objective inclined towards customer’s satisfaction is our true achievement</a:t>
            </a:r>
          </a:p>
        </p:txBody>
      </p:sp>
      <p:pic>
        <p:nvPicPr>
          <p:cNvPr id="7" name="Picture 6">
            <a:extLst>
              <a:ext uri="{FF2B5EF4-FFF2-40B4-BE49-F238E27FC236}">
                <a16:creationId xmlns:a16="http://schemas.microsoft.com/office/drawing/2014/main" id="{305F7CDF-287B-079C-9DC2-F4484D0275F2}"/>
              </a:ext>
            </a:extLst>
          </p:cNvPr>
          <p:cNvPicPr>
            <a:picLocks noChangeAspect="1"/>
          </p:cNvPicPr>
          <p:nvPr/>
        </p:nvPicPr>
        <p:blipFill rotWithShape="1">
          <a:blip r:embed="rId3"/>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32060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9" name="Group 3168">
            <a:extLst>
              <a:ext uri="{FF2B5EF4-FFF2-40B4-BE49-F238E27FC236}">
                <a16:creationId xmlns:a16="http://schemas.microsoft.com/office/drawing/2014/main" id="{066C37CD-CD1D-57D0-D319-FF428F44C71D}"/>
              </a:ext>
            </a:extLst>
          </p:cNvPr>
          <p:cNvGrpSpPr/>
          <p:nvPr/>
        </p:nvGrpSpPr>
        <p:grpSpPr>
          <a:xfrm>
            <a:off x="1090775" y="913826"/>
            <a:ext cx="10201835" cy="4509247"/>
            <a:chOff x="995082" y="1030784"/>
            <a:chExt cx="10201835" cy="4509247"/>
          </a:xfrm>
        </p:grpSpPr>
        <p:sp>
          <p:nvSpPr>
            <p:cNvPr id="3124" name="Rectangle 3123">
              <a:extLst>
                <a:ext uri="{FF2B5EF4-FFF2-40B4-BE49-F238E27FC236}">
                  <a16:creationId xmlns:a16="http://schemas.microsoft.com/office/drawing/2014/main" id="{7D0DF8D2-72E7-4473-8530-565E7D138D86}"/>
                </a:ext>
              </a:extLst>
            </p:cNvPr>
            <p:cNvSpPr/>
            <p:nvPr/>
          </p:nvSpPr>
          <p:spPr>
            <a:xfrm>
              <a:off x="995082" y="1030784"/>
              <a:ext cx="10201835" cy="4509247"/>
            </a:xfrm>
            <a:prstGeom prst="rect">
              <a:avLst/>
            </a:prstGeom>
            <a:solidFill>
              <a:srgbClr val="7A0203">
                <a:alpha val="77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125" name="Group 3124">
              <a:extLst>
                <a:ext uri="{FF2B5EF4-FFF2-40B4-BE49-F238E27FC236}">
                  <a16:creationId xmlns:a16="http://schemas.microsoft.com/office/drawing/2014/main" id="{121D673D-51DD-5FD1-CA95-47CA7AEA4C97}"/>
                </a:ext>
              </a:extLst>
            </p:cNvPr>
            <p:cNvGrpSpPr/>
            <p:nvPr/>
          </p:nvGrpSpPr>
          <p:grpSpPr>
            <a:xfrm>
              <a:off x="1062974" y="1052300"/>
              <a:ext cx="10054164" cy="4382880"/>
              <a:chOff x="-441291" y="1032055"/>
              <a:chExt cx="10054164" cy="4382880"/>
            </a:xfrm>
          </p:grpSpPr>
          <p:grpSp>
            <p:nvGrpSpPr>
              <p:cNvPr id="3126" name="Group 3125">
                <a:extLst>
                  <a:ext uri="{FF2B5EF4-FFF2-40B4-BE49-F238E27FC236}">
                    <a16:creationId xmlns:a16="http://schemas.microsoft.com/office/drawing/2014/main" id="{5003081B-F6A0-7321-42C7-E8D8480E385A}"/>
                  </a:ext>
                </a:extLst>
              </p:cNvPr>
              <p:cNvGrpSpPr/>
              <p:nvPr/>
            </p:nvGrpSpPr>
            <p:grpSpPr>
              <a:xfrm>
                <a:off x="2645210" y="2665843"/>
                <a:ext cx="1172737" cy="1172763"/>
                <a:chOff x="2645210" y="2665843"/>
                <a:chExt cx="1172737" cy="1172763"/>
              </a:xfrm>
            </p:grpSpPr>
            <p:sp>
              <p:nvSpPr>
                <p:cNvPr id="3163" name="Freeform: Shape 3162">
                  <a:extLst>
                    <a:ext uri="{FF2B5EF4-FFF2-40B4-BE49-F238E27FC236}">
                      <a16:creationId xmlns:a16="http://schemas.microsoft.com/office/drawing/2014/main" id="{F6BE9D22-7C46-6F4A-1391-92BDB806D3B2}"/>
                    </a:ext>
                  </a:extLst>
                </p:cNvPr>
                <p:cNvSpPr/>
                <p:nvPr/>
              </p:nvSpPr>
              <p:spPr>
                <a:xfrm>
                  <a:off x="2645210" y="2665843"/>
                  <a:ext cx="929985" cy="1172762"/>
                </a:xfrm>
                <a:custGeom>
                  <a:avLst/>
                  <a:gdLst>
                    <a:gd name="connsiteX0" fmla="*/ 884071 w 1239980"/>
                    <a:gd name="connsiteY0" fmla="*/ 1556241 h 1563682"/>
                    <a:gd name="connsiteX1" fmla="*/ 861762 w 1239980"/>
                    <a:gd name="connsiteY1" fmla="*/ 1559646 h 1563682"/>
                    <a:gd name="connsiteX2" fmla="*/ 822539 w 1239980"/>
                    <a:gd name="connsiteY2" fmla="*/ 1561626 h 1563682"/>
                    <a:gd name="connsiteX3" fmla="*/ 781825 w 1239980"/>
                    <a:gd name="connsiteY3" fmla="*/ 0 h 1563682"/>
                    <a:gd name="connsiteX4" fmla="*/ 1218951 w 1239980"/>
                    <a:gd name="connsiteY4" fmla="*/ 133526 h 1563682"/>
                    <a:gd name="connsiteX5" fmla="*/ 1239980 w 1239980"/>
                    <a:gd name="connsiteY5" fmla="*/ 150877 h 1563682"/>
                    <a:gd name="connsiteX6" fmla="*/ 725501 w 1239980"/>
                    <a:gd name="connsiteY6" fmla="*/ 524453 h 1563682"/>
                    <a:gd name="connsiteX7" fmla="*/ 593278 w 1239980"/>
                    <a:gd name="connsiteY7" fmla="*/ 931524 h 1563682"/>
                    <a:gd name="connsiteX8" fmla="*/ 798759 w 1239980"/>
                    <a:gd name="connsiteY8" fmla="*/ 1562827 h 1563682"/>
                    <a:gd name="connsiteX9" fmla="*/ 781825 w 1239980"/>
                    <a:gd name="connsiteY9" fmla="*/ 1563682 h 1563682"/>
                    <a:gd name="connsiteX10" fmla="*/ 0 w 1239980"/>
                    <a:gd name="connsiteY10" fmla="*/ 781841 h 1563682"/>
                    <a:gd name="connsiteX11" fmla="*/ 781825 w 1239980"/>
                    <a:gd name="connsiteY11" fmla="*/ 0 h 1563682"/>
                    <a:gd name="connsiteX0" fmla="*/ 884071 w 1239980"/>
                    <a:gd name="connsiteY0" fmla="*/ 1556241 h 1563682"/>
                    <a:gd name="connsiteX1" fmla="*/ 861762 w 1239980"/>
                    <a:gd name="connsiteY1" fmla="*/ 1559646 h 1563682"/>
                    <a:gd name="connsiteX2" fmla="*/ 822539 w 1239980"/>
                    <a:gd name="connsiteY2" fmla="*/ 1561626 h 1563682"/>
                    <a:gd name="connsiteX3" fmla="*/ 884071 w 1239980"/>
                    <a:gd name="connsiteY3" fmla="*/ 1556241 h 1563682"/>
                    <a:gd name="connsiteX4" fmla="*/ 781825 w 1239980"/>
                    <a:gd name="connsiteY4" fmla="*/ 0 h 1563682"/>
                    <a:gd name="connsiteX5" fmla="*/ 1218951 w 1239980"/>
                    <a:gd name="connsiteY5" fmla="*/ 133526 h 1563682"/>
                    <a:gd name="connsiteX6" fmla="*/ 1239980 w 1239980"/>
                    <a:gd name="connsiteY6" fmla="*/ 150877 h 1563682"/>
                    <a:gd name="connsiteX7" fmla="*/ 725501 w 1239980"/>
                    <a:gd name="connsiteY7" fmla="*/ 524453 h 1563682"/>
                    <a:gd name="connsiteX8" fmla="*/ 798759 w 1239980"/>
                    <a:gd name="connsiteY8" fmla="*/ 1562827 h 1563682"/>
                    <a:gd name="connsiteX9" fmla="*/ 781825 w 1239980"/>
                    <a:gd name="connsiteY9" fmla="*/ 1563682 h 1563682"/>
                    <a:gd name="connsiteX10" fmla="*/ 0 w 1239980"/>
                    <a:gd name="connsiteY10" fmla="*/ 781841 h 1563682"/>
                    <a:gd name="connsiteX11" fmla="*/ 781825 w 1239980"/>
                    <a:gd name="connsiteY11" fmla="*/ 0 h 1563682"/>
                    <a:gd name="connsiteX0" fmla="*/ 884071 w 1239980"/>
                    <a:gd name="connsiteY0" fmla="*/ 1556241 h 1563682"/>
                    <a:gd name="connsiteX1" fmla="*/ 861762 w 1239980"/>
                    <a:gd name="connsiteY1" fmla="*/ 1559646 h 1563682"/>
                    <a:gd name="connsiteX2" fmla="*/ 822539 w 1239980"/>
                    <a:gd name="connsiteY2" fmla="*/ 1561626 h 1563682"/>
                    <a:gd name="connsiteX3" fmla="*/ 884071 w 1239980"/>
                    <a:gd name="connsiteY3" fmla="*/ 1556241 h 1563682"/>
                    <a:gd name="connsiteX4" fmla="*/ 781825 w 1239980"/>
                    <a:gd name="connsiteY4" fmla="*/ 0 h 1563682"/>
                    <a:gd name="connsiteX5" fmla="*/ 1218951 w 1239980"/>
                    <a:gd name="connsiteY5" fmla="*/ 133526 h 1563682"/>
                    <a:gd name="connsiteX6" fmla="*/ 1239980 w 1239980"/>
                    <a:gd name="connsiteY6" fmla="*/ 150877 h 1563682"/>
                    <a:gd name="connsiteX7" fmla="*/ 816941 w 1239980"/>
                    <a:gd name="connsiteY7" fmla="*/ 656533 h 1563682"/>
                    <a:gd name="connsiteX8" fmla="*/ 798759 w 1239980"/>
                    <a:gd name="connsiteY8" fmla="*/ 1562827 h 1563682"/>
                    <a:gd name="connsiteX9" fmla="*/ 781825 w 1239980"/>
                    <a:gd name="connsiteY9" fmla="*/ 1563682 h 1563682"/>
                    <a:gd name="connsiteX10" fmla="*/ 0 w 1239980"/>
                    <a:gd name="connsiteY10" fmla="*/ 781841 h 1563682"/>
                    <a:gd name="connsiteX11" fmla="*/ 781825 w 1239980"/>
                    <a:gd name="connsiteY11" fmla="*/ 0 h 156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980" h="1563682">
                      <a:moveTo>
                        <a:pt x="884071" y="1556241"/>
                      </a:moveTo>
                      <a:lnTo>
                        <a:pt x="861762" y="1559646"/>
                      </a:lnTo>
                      <a:lnTo>
                        <a:pt x="822539" y="1561626"/>
                      </a:lnTo>
                      <a:lnTo>
                        <a:pt x="884071" y="1556241"/>
                      </a:lnTo>
                      <a:close/>
                      <a:moveTo>
                        <a:pt x="781825" y="0"/>
                      </a:moveTo>
                      <a:cubicBezTo>
                        <a:pt x="943747" y="0"/>
                        <a:pt x="1094171" y="49225"/>
                        <a:pt x="1218951" y="133526"/>
                      </a:cubicBezTo>
                      <a:lnTo>
                        <a:pt x="1239980" y="150877"/>
                      </a:lnTo>
                      <a:lnTo>
                        <a:pt x="816941" y="656533"/>
                      </a:lnTo>
                      <a:cubicBezTo>
                        <a:pt x="743404" y="891858"/>
                        <a:pt x="789372" y="1389622"/>
                        <a:pt x="798759" y="1562827"/>
                      </a:cubicBezTo>
                      <a:lnTo>
                        <a:pt x="781825" y="1563682"/>
                      </a:lnTo>
                      <a:cubicBezTo>
                        <a:pt x="350035" y="1563682"/>
                        <a:pt x="0" y="1213640"/>
                        <a:pt x="0" y="781841"/>
                      </a:cubicBezTo>
                      <a:cubicBezTo>
                        <a:pt x="0" y="350042"/>
                        <a:pt x="350035" y="0"/>
                        <a:pt x="781825" y="0"/>
                      </a:cubicBezTo>
                      <a:close/>
                    </a:path>
                  </a:pathLst>
                </a:custGeom>
                <a:solidFill>
                  <a:srgbClr val="001F3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64" name="Freeform: Shape 3163">
                  <a:extLst>
                    <a:ext uri="{FF2B5EF4-FFF2-40B4-BE49-F238E27FC236}">
                      <a16:creationId xmlns:a16="http://schemas.microsoft.com/office/drawing/2014/main" id="{E1CB2EEE-6734-89B8-C861-D2CD519201E5}"/>
                    </a:ext>
                  </a:extLst>
                </p:cNvPr>
                <p:cNvSpPr/>
                <p:nvPr/>
              </p:nvSpPr>
              <p:spPr>
                <a:xfrm>
                  <a:off x="3069054" y="2775602"/>
                  <a:ext cx="748892" cy="1063004"/>
                </a:xfrm>
                <a:custGeom>
                  <a:avLst/>
                  <a:gdLst>
                    <a:gd name="connsiteX0" fmla="*/ 670935 w 998522"/>
                    <a:gd name="connsiteY0" fmla="*/ 0 h 1417338"/>
                    <a:gd name="connsiteX1" fmla="*/ 763045 w 998522"/>
                    <a:gd name="connsiteY1" fmla="*/ 77255 h 1417338"/>
                    <a:gd name="connsiteX2" fmla="*/ 839894 w 998522"/>
                    <a:gd name="connsiteY2" fmla="*/ 164459 h 1417338"/>
                    <a:gd name="connsiteX3" fmla="*/ 840300 w 998522"/>
                    <a:gd name="connsiteY3" fmla="*/ 164164 h 1417338"/>
                    <a:gd name="connsiteX4" fmla="*/ 997781 w 998522"/>
                    <a:gd name="connsiteY4" fmla="*/ 635123 h 1417338"/>
                    <a:gd name="connsiteX5" fmla="*/ 998522 w 998522"/>
                    <a:gd name="connsiteY5" fmla="*/ 635123 h 1417338"/>
                    <a:gd name="connsiteX6" fmla="*/ 457004 w 998522"/>
                    <a:gd name="connsiteY6" fmla="*/ 1379448 h 1417338"/>
                    <a:gd name="connsiteX7" fmla="*/ 456256 w 998522"/>
                    <a:gd name="connsiteY7" fmla="*/ 1379455 h 1417338"/>
                    <a:gd name="connsiteX8" fmla="*/ 342601 w 998522"/>
                    <a:gd name="connsiteY8" fmla="*/ 1406936 h 1417338"/>
                    <a:gd name="connsiteX9" fmla="*/ 223751 w 998522"/>
                    <a:gd name="connsiteY9" fmla="*/ 1417338 h 1417338"/>
                    <a:gd name="connsiteX10" fmla="*/ 17992 w 998522"/>
                    <a:gd name="connsiteY10" fmla="*/ 785179 h 1417338"/>
                    <a:gd name="connsiteX11" fmla="*/ 150215 w 998522"/>
                    <a:gd name="connsiteY11" fmla="*/ 378108 h 141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8522" h="1417338">
                      <a:moveTo>
                        <a:pt x="670935" y="0"/>
                      </a:moveTo>
                      <a:cubicBezTo>
                        <a:pt x="703617" y="23769"/>
                        <a:pt x="734816" y="49026"/>
                        <a:pt x="763045" y="77255"/>
                      </a:cubicBezTo>
                      <a:lnTo>
                        <a:pt x="839894" y="164459"/>
                      </a:lnTo>
                      <a:lnTo>
                        <a:pt x="840300" y="164164"/>
                      </a:lnTo>
                      <a:cubicBezTo>
                        <a:pt x="939093" y="294905"/>
                        <a:pt x="997781" y="458327"/>
                        <a:pt x="997781" y="635123"/>
                      </a:cubicBezTo>
                      <a:lnTo>
                        <a:pt x="998522" y="635123"/>
                      </a:lnTo>
                      <a:cubicBezTo>
                        <a:pt x="998522" y="983514"/>
                        <a:pt x="771217" y="1277677"/>
                        <a:pt x="457004" y="1379448"/>
                      </a:cubicBezTo>
                      <a:lnTo>
                        <a:pt x="456256" y="1379455"/>
                      </a:lnTo>
                      <a:cubicBezTo>
                        <a:pt x="419115" y="1391339"/>
                        <a:pt x="381232" y="1400252"/>
                        <a:pt x="342601" y="1406936"/>
                      </a:cubicBezTo>
                      <a:cubicBezTo>
                        <a:pt x="303977" y="1413625"/>
                        <a:pt x="263864" y="1417338"/>
                        <a:pt x="223751" y="1417338"/>
                      </a:cubicBezTo>
                      <a:lnTo>
                        <a:pt x="17992" y="785179"/>
                      </a:lnTo>
                      <a:cubicBezTo>
                        <a:pt x="-31034" y="634388"/>
                        <a:pt x="22446" y="470959"/>
                        <a:pt x="150215" y="378108"/>
                      </a:cubicBezTo>
                      <a:close/>
                    </a:path>
                  </a:pathLst>
                </a:custGeom>
                <a:solidFill>
                  <a:srgbClr val="7030A0"/>
                </a:solidFill>
                <a:ln w="1152"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65" name="Freeform: Shape 3164">
                  <a:extLst>
                    <a:ext uri="{FF2B5EF4-FFF2-40B4-BE49-F238E27FC236}">
                      <a16:creationId xmlns:a16="http://schemas.microsoft.com/office/drawing/2014/main" id="{050482F2-A806-2687-D8B0-BC2AFED975C1}"/>
                    </a:ext>
                  </a:extLst>
                </p:cNvPr>
                <p:cNvSpPr/>
                <p:nvPr/>
              </p:nvSpPr>
              <p:spPr>
                <a:xfrm>
                  <a:off x="3244201" y="2898725"/>
                  <a:ext cx="573746" cy="911463"/>
                </a:xfrm>
                <a:custGeom>
                  <a:avLst/>
                  <a:gdLst>
                    <a:gd name="connsiteX0" fmla="*/ 606773 w 764995"/>
                    <a:gd name="connsiteY0" fmla="*/ 0 h 1215284"/>
                    <a:gd name="connsiteX1" fmla="*/ 764254 w 764995"/>
                    <a:gd name="connsiteY1" fmla="*/ 470959 h 1215284"/>
                    <a:gd name="connsiteX2" fmla="*/ 764995 w 764995"/>
                    <a:gd name="connsiteY2" fmla="*/ 470959 h 1215284"/>
                    <a:gd name="connsiteX3" fmla="*/ 223477 w 764995"/>
                    <a:gd name="connsiteY3" fmla="*/ 1215284 h 1215284"/>
                    <a:gd name="connsiteX4" fmla="*/ 6569 w 764995"/>
                    <a:gd name="connsiteY4" fmla="*/ 548214 h 1215284"/>
                    <a:gd name="connsiteX5" fmla="*/ 24747 w 764995"/>
                    <a:gd name="connsiteY5" fmla="*/ 430592 h 1215284"/>
                    <a:gd name="connsiteX6" fmla="*/ 53738 w 764995"/>
                    <a:gd name="connsiteY6" fmla="*/ 401511 h 1215284"/>
                    <a:gd name="connsiteX7" fmla="*/ 54106 w 764995"/>
                    <a:gd name="connsiteY7" fmla="*/ 401883 h 1215284"/>
                    <a:gd name="connsiteX8" fmla="*/ 606766 w 764995"/>
                    <a:gd name="connsiteY8" fmla="*/ 748 h 1215284"/>
                    <a:gd name="connsiteX9" fmla="*/ 606367 w 764995"/>
                    <a:gd name="connsiteY9" fmla="*/ 295 h 1215284"/>
                    <a:gd name="connsiteX10" fmla="*/ 606773 w 764995"/>
                    <a:gd name="connsiteY10" fmla="*/ 0 h 121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995" h="1215284">
                      <a:moveTo>
                        <a:pt x="606773" y="0"/>
                      </a:moveTo>
                      <a:cubicBezTo>
                        <a:pt x="705566" y="130741"/>
                        <a:pt x="764254" y="294163"/>
                        <a:pt x="764254" y="470959"/>
                      </a:cubicBezTo>
                      <a:lnTo>
                        <a:pt x="764995" y="470959"/>
                      </a:lnTo>
                      <a:cubicBezTo>
                        <a:pt x="764995" y="819350"/>
                        <a:pt x="537690" y="1113513"/>
                        <a:pt x="223477" y="1215284"/>
                      </a:cubicBezTo>
                      <a:lnTo>
                        <a:pt x="6569" y="548214"/>
                      </a:lnTo>
                      <a:cubicBezTo>
                        <a:pt x="-6801" y="507544"/>
                        <a:pt x="721" y="463948"/>
                        <a:pt x="24747" y="430592"/>
                      </a:cubicBezTo>
                      <a:lnTo>
                        <a:pt x="53738" y="401511"/>
                      </a:lnTo>
                      <a:lnTo>
                        <a:pt x="54106" y="401883"/>
                      </a:lnTo>
                      <a:lnTo>
                        <a:pt x="606766" y="748"/>
                      </a:lnTo>
                      <a:lnTo>
                        <a:pt x="606367" y="295"/>
                      </a:lnTo>
                      <a:lnTo>
                        <a:pt x="606773" y="0"/>
                      </a:lnTo>
                      <a:close/>
                    </a:path>
                  </a:pathLst>
                </a:custGeom>
                <a:solidFill>
                  <a:srgbClr val="805AAB"/>
                </a:solidFill>
                <a:ln w="1152"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pic>
              <p:nvPicPr>
                <p:cNvPr id="3166" name="Graphic 3165" descr="Brainstorm with solid fill">
                  <a:extLst>
                    <a:ext uri="{FF2B5EF4-FFF2-40B4-BE49-F238E27FC236}">
                      <a16:creationId xmlns:a16="http://schemas.microsoft.com/office/drawing/2014/main" id="{02E0714C-235C-6E7A-6D6F-CB9BAFB06F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5395" y="3191378"/>
                  <a:ext cx="365267" cy="365267"/>
                </a:xfrm>
                <a:prstGeom prst="rect">
                  <a:avLst/>
                </a:prstGeom>
              </p:spPr>
            </p:pic>
          </p:grpSp>
          <p:grpSp>
            <p:nvGrpSpPr>
              <p:cNvPr id="3127" name="Group 3126">
                <a:extLst>
                  <a:ext uri="{FF2B5EF4-FFF2-40B4-BE49-F238E27FC236}">
                    <a16:creationId xmlns:a16="http://schemas.microsoft.com/office/drawing/2014/main" id="{357B7C4E-B5B8-4C7F-3B63-1E2FA37D330B}"/>
                  </a:ext>
                </a:extLst>
              </p:cNvPr>
              <p:cNvGrpSpPr/>
              <p:nvPr/>
            </p:nvGrpSpPr>
            <p:grpSpPr>
              <a:xfrm>
                <a:off x="4800538" y="4242757"/>
                <a:ext cx="1173137" cy="1172178"/>
                <a:chOff x="4800538" y="4242757"/>
                <a:chExt cx="1173137" cy="1172178"/>
              </a:xfrm>
            </p:grpSpPr>
            <p:sp>
              <p:nvSpPr>
                <p:cNvPr id="3159" name="Freeform: Shape 3158">
                  <a:extLst>
                    <a:ext uri="{FF2B5EF4-FFF2-40B4-BE49-F238E27FC236}">
                      <a16:creationId xmlns:a16="http://schemas.microsoft.com/office/drawing/2014/main" id="{268EA0E9-66C8-81E9-ACA5-C1306ED5D83C}"/>
                    </a:ext>
                  </a:extLst>
                </p:cNvPr>
                <p:cNvSpPr/>
                <p:nvPr/>
              </p:nvSpPr>
              <p:spPr>
                <a:xfrm>
                  <a:off x="4825744" y="4356700"/>
                  <a:ext cx="1147931" cy="1058235"/>
                </a:xfrm>
                <a:custGeom>
                  <a:avLst/>
                  <a:gdLst>
                    <a:gd name="connsiteX0" fmla="*/ 1208152 w 1530574"/>
                    <a:gd name="connsiteY0" fmla="*/ 0 h 1410980"/>
                    <a:gd name="connsiteX1" fmla="*/ 1301505 w 1530574"/>
                    <a:gd name="connsiteY1" fmla="*/ 76960 h 1410980"/>
                    <a:gd name="connsiteX2" fmla="*/ 1530574 w 1530574"/>
                    <a:gd name="connsiteY2" fmla="*/ 629529 h 1410980"/>
                    <a:gd name="connsiteX3" fmla="*/ 748482 w 1530574"/>
                    <a:gd name="connsiteY3" fmla="*/ 1410980 h 1410980"/>
                    <a:gd name="connsiteX4" fmla="*/ 27851 w 1530574"/>
                    <a:gd name="connsiteY4" fmla="*/ 933705 h 1410980"/>
                    <a:gd name="connsiteX5" fmla="*/ 0 w 1530574"/>
                    <a:gd name="connsiteY5" fmla="*/ 844059 h 1410980"/>
                    <a:gd name="connsiteX6" fmla="*/ 654215 w 1530574"/>
                    <a:gd name="connsiteY6" fmla="*/ 851803 h 1410980"/>
                    <a:gd name="connsiteX7" fmla="*/ 1003335 w 1530574"/>
                    <a:gd name="connsiteY7" fmla="*/ 604194 h 1410980"/>
                    <a:gd name="connsiteX8" fmla="*/ 1004265 w 1530574"/>
                    <a:gd name="connsiteY8" fmla="*/ 604687 h 1410980"/>
                    <a:gd name="connsiteX0" fmla="*/ 1208152 w 1530574"/>
                    <a:gd name="connsiteY0" fmla="*/ 0 h 1410980"/>
                    <a:gd name="connsiteX1" fmla="*/ 1301505 w 1530574"/>
                    <a:gd name="connsiteY1" fmla="*/ 76960 h 1410980"/>
                    <a:gd name="connsiteX2" fmla="*/ 1530574 w 1530574"/>
                    <a:gd name="connsiteY2" fmla="*/ 629529 h 1410980"/>
                    <a:gd name="connsiteX3" fmla="*/ 748482 w 1530574"/>
                    <a:gd name="connsiteY3" fmla="*/ 1410980 h 1410980"/>
                    <a:gd name="connsiteX4" fmla="*/ 27851 w 1530574"/>
                    <a:gd name="connsiteY4" fmla="*/ 933705 h 1410980"/>
                    <a:gd name="connsiteX5" fmla="*/ 0 w 1530574"/>
                    <a:gd name="connsiteY5" fmla="*/ 844059 h 1410980"/>
                    <a:gd name="connsiteX6" fmla="*/ 654215 w 1530574"/>
                    <a:gd name="connsiteY6" fmla="*/ 790843 h 1410980"/>
                    <a:gd name="connsiteX7" fmla="*/ 1003335 w 1530574"/>
                    <a:gd name="connsiteY7" fmla="*/ 604194 h 1410980"/>
                    <a:gd name="connsiteX8" fmla="*/ 1004265 w 1530574"/>
                    <a:gd name="connsiteY8" fmla="*/ 604687 h 1410980"/>
                    <a:gd name="connsiteX9" fmla="*/ 1208152 w 1530574"/>
                    <a:gd name="connsiteY9" fmla="*/ 0 h 1410980"/>
                    <a:gd name="connsiteX0" fmla="*/ 1208152 w 1530574"/>
                    <a:gd name="connsiteY0" fmla="*/ 0 h 1410980"/>
                    <a:gd name="connsiteX1" fmla="*/ 1301505 w 1530574"/>
                    <a:gd name="connsiteY1" fmla="*/ 76960 h 1410980"/>
                    <a:gd name="connsiteX2" fmla="*/ 1530574 w 1530574"/>
                    <a:gd name="connsiteY2" fmla="*/ 629529 h 1410980"/>
                    <a:gd name="connsiteX3" fmla="*/ 748482 w 1530574"/>
                    <a:gd name="connsiteY3" fmla="*/ 1410980 h 1410980"/>
                    <a:gd name="connsiteX4" fmla="*/ 27851 w 1530574"/>
                    <a:gd name="connsiteY4" fmla="*/ 933705 h 1410980"/>
                    <a:gd name="connsiteX5" fmla="*/ 0 w 1530574"/>
                    <a:gd name="connsiteY5" fmla="*/ 844059 h 1410980"/>
                    <a:gd name="connsiteX6" fmla="*/ 654215 w 1530574"/>
                    <a:gd name="connsiteY6" fmla="*/ 790843 h 1410980"/>
                    <a:gd name="connsiteX7" fmla="*/ 1003335 w 1530574"/>
                    <a:gd name="connsiteY7" fmla="*/ 604194 h 1410980"/>
                    <a:gd name="connsiteX8" fmla="*/ 973785 w 1530574"/>
                    <a:gd name="connsiteY8" fmla="*/ 553887 h 1410980"/>
                    <a:gd name="connsiteX9" fmla="*/ 1208152 w 1530574"/>
                    <a:gd name="connsiteY9" fmla="*/ 0 h 1410980"/>
                    <a:gd name="connsiteX0" fmla="*/ 1208152 w 1530574"/>
                    <a:gd name="connsiteY0" fmla="*/ 0 h 1410980"/>
                    <a:gd name="connsiteX1" fmla="*/ 1301505 w 1530574"/>
                    <a:gd name="connsiteY1" fmla="*/ 76960 h 1410980"/>
                    <a:gd name="connsiteX2" fmla="*/ 1530574 w 1530574"/>
                    <a:gd name="connsiteY2" fmla="*/ 629529 h 1410980"/>
                    <a:gd name="connsiteX3" fmla="*/ 748482 w 1530574"/>
                    <a:gd name="connsiteY3" fmla="*/ 1410980 h 1410980"/>
                    <a:gd name="connsiteX4" fmla="*/ 27851 w 1530574"/>
                    <a:gd name="connsiteY4" fmla="*/ 933705 h 1410980"/>
                    <a:gd name="connsiteX5" fmla="*/ 0 w 1530574"/>
                    <a:gd name="connsiteY5" fmla="*/ 844059 h 1410980"/>
                    <a:gd name="connsiteX6" fmla="*/ 654215 w 1530574"/>
                    <a:gd name="connsiteY6" fmla="*/ 790843 h 1410980"/>
                    <a:gd name="connsiteX7" fmla="*/ 973785 w 1530574"/>
                    <a:gd name="connsiteY7" fmla="*/ 553887 h 1410980"/>
                    <a:gd name="connsiteX8" fmla="*/ 1208152 w 1530574"/>
                    <a:gd name="connsiteY8" fmla="*/ 0 h 141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574" h="1410980">
                      <a:moveTo>
                        <a:pt x="1208152" y="0"/>
                      </a:moveTo>
                      <a:lnTo>
                        <a:pt x="1301505" y="76960"/>
                      </a:lnTo>
                      <a:cubicBezTo>
                        <a:pt x="1443035" y="218375"/>
                        <a:pt x="1530574" y="413738"/>
                        <a:pt x="1530574" y="629529"/>
                      </a:cubicBezTo>
                      <a:cubicBezTo>
                        <a:pt x="1530574" y="1061112"/>
                        <a:pt x="1180419" y="1410980"/>
                        <a:pt x="748482" y="1410980"/>
                      </a:cubicBezTo>
                      <a:cubicBezTo>
                        <a:pt x="424530" y="1410980"/>
                        <a:pt x="146579" y="1214180"/>
                        <a:pt x="27851" y="933705"/>
                      </a:cubicBezTo>
                      <a:lnTo>
                        <a:pt x="0" y="844059"/>
                      </a:lnTo>
                      <a:cubicBezTo>
                        <a:pt x="218072" y="846640"/>
                        <a:pt x="436143" y="788262"/>
                        <a:pt x="654215" y="790843"/>
                      </a:cubicBezTo>
                      <a:cubicBezTo>
                        <a:pt x="816512" y="742481"/>
                        <a:pt x="881462" y="685694"/>
                        <a:pt x="973785" y="553887"/>
                      </a:cubicBezTo>
                      <a:lnTo>
                        <a:pt x="1208152" y="0"/>
                      </a:lnTo>
                      <a:close/>
                    </a:path>
                  </a:pathLst>
                </a:custGeom>
                <a:solidFill>
                  <a:srgbClr val="001F3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60" name="Freeform: Shape 3159">
                  <a:extLst>
                    <a:ext uri="{FF2B5EF4-FFF2-40B4-BE49-F238E27FC236}">
                      <a16:creationId xmlns:a16="http://schemas.microsoft.com/office/drawing/2014/main" id="{AAC9472F-6D98-0DC9-28CE-0CD89E4873D6}"/>
                    </a:ext>
                  </a:extLst>
                </p:cNvPr>
                <p:cNvSpPr/>
                <p:nvPr/>
              </p:nvSpPr>
              <p:spPr>
                <a:xfrm>
                  <a:off x="4800538" y="4242758"/>
                  <a:ext cx="940231" cy="760437"/>
                </a:xfrm>
                <a:custGeom>
                  <a:avLst/>
                  <a:gdLst>
                    <a:gd name="connsiteX0" fmla="*/ 804069 w 1253641"/>
                    <a:gd name="connsiteY0" fmla="*/ 253 h 1013916"/>
                    <a:gd name="connsiteX1" fmla="*/ 927957 w 1253641"/>
                    <a:gd name="connsiteY1" fmla="*/ 13408 h 1013916"/>
                    <a:gd name="connsiteX2" fmla="*/ 1045454 w 1253641"/>
                    <a:gd name="connsiteY2" fmla="*/ 45311 h 1013916"/>
                    <a:gd name="connsiteX3" fmla="*/ 827663 w 1253641"/>
                    <a:gd name="connsiteY3" fmla="*/ 691648 h 1013916"/>
                    <a:gd name="connsiteX4" fmla="*/ 742700 w 1253641"/>
                    <a:gd name="connsiteY4" fmla="*/ 774884 h 1013916"/>
                    <a:gd name="connsiteX5" fmla="*/ 701455 w 1253641"/>
                    <a:gd name="connsiteY5" fmla="*/ 780886 h 1013916"/>
                    <a:gd name="connsiteX6" fmla="*/ 701456 w 1253641"/>
                    <a:gd name="connsiteY6" fmla="*/ 780886 h 1013916"/>
                    <a:gd name="connsiteX7" fmla="*/ 827664 w 1253641"/>
                    <a:gd name="connsiteY7" fmla="*/ 691648 h 1013916"/>
                    <a:gd name="connsiteX8" fmla="*/ 1045455 w 1253641"/>
                    <a:gd name="connsiteY8" fmla="*/ 45311 h 1013916"/>
                    <a:gd name="connsiteX9" fmla="*/ 1045454 w 1253641"/>
                    <a:gd name="connsiteY9" fmla="*/ 45311 h 1013916"/>
                    <a:gd name="connsiteX10" fmla="*/ 1045725 w 1253641"/>
                    <a:gd name="connsiteY10" fmla="*/ 44506 h 1013916"/>
                    <a:gd name="connsiteX11" fmla="*/ 1152432 w 1253641"/>
                    <a:gd name="connsiteY11" fmla="*/ 92104 h 1013916"/>
                    <a:gd name="connsiteX12" fmla="*/ 1253641 w 1253641"/>
                    <a:gd name="connsiteY12" fmla="*/ 156982 h 1013916"/>
                    <a:gd name="connsiteX13" fmla="*/ 1048034 w 1253641"/>
                    <a:gd name="connsiteY13" fmla="*/ 766770 h 1013916"/>
                    <a:gd name="connsiteX14" fmla="*/ 1047104 w 1253641"/>
                    <a:gd name="connsiteY14" fmla="*/ 766277 h 1013916"/>
                    <a:gd name="connsiteX15" fmla="*/ 697984 w 1253641"/>
                    <a:gd name="connsiteY15" fmla="*/ 1013886 h 1013916"/>
                    <a:gd name="connsiteX16" fmla="*/ 33235 w 1253641"/>
                    <a:gd name="connsiteY16" fmla="*/ 1006017 h 1013916"/>
                    <a:gd name="connsiteX17" fmla="*/ 7713 w 1253641"/>
                    <a:gd name="connsiteY17" fmla="*/ 889475 h 1013916"/>
                    <a:gd name="connsiteX18" fmla="*/ 54 w 1253641"/>
                    <a:gd name="connsiteY18" fmla="*/ 772794 h 1013916"/>
                    <a:gd name="connsiteX19" fmla="*/ 1600 w 1253641"/>
                    <a:gd name="connsiteY19" fmla="*/ 772812 h 1013916"/>
                    <a:gd name="connsiteX20" fmla="*/ 1494 w 1253641"/>
                    <a:gd name="connsiteY20" fmla="*/ 773990 h 1013916"/>
                    <a:gd name="connsiteX21" fmla="*/ 702611 w 1253641"/>
                    <a:gd name="connsiteY21" fmla="*/ 782078 h 1013916"/>
                    <a:gd name="connsiteX22" fmla="*/ 702611 w 1253641"/>
                    <a:gd name="connsiteY22" fmla="*/ 782078 h 1013916"/>
                    <a:gd name="connsiteX23" fmla="*/ 1495 w 1253641"/>
                    <a:gd name="connsiteY23" fmla="*/ 773990 h 1013916"/>
                    <a:gd name="connsiteX24" fmla="*/ 1601 w 1253641"/>
                    <a:gd name="connsiteY24" fmla="*/ 772812 h 1013916"/>
                    <a:gd name="connsiteX25" fmla="*/ 1600 w 1253641"/>
                    <a:gd name="connsiteY25" fmla="*/ 772812 h 1013916"/>
                    <a:gd name="connsiteX26" fmla="*/ 12394 w 1253641"/>
                    <a:gd name="connsiteY26" fmla="*/ 652376 h 1013916"/>
                    <a:gd name="connsiteX27" fmla="*/ 550388 w 1253641"/>
                    <a:gd name="connsiteY27" fmla="*/ 35838 h 1013916"/>
                    <a:gd name="connsiteX28" fmla="*/ 804069 w 1253641"/>
                    <a:gd name="connsiteY28" fmla="*/ 253 h 1013916"/>
                    <a:gd name="connsiteX0" fmla="*/ 804069 w 1253641"/>
                    <a:gd name="connsiteY0" fmla="*/ 253 h 1013916"/>
                    <a:gd name="connsiteX1" fmla="*/ 927957 w 1253641"/>
                    <a:gd name="connsiteY1" fmla="*/ 13408 h 1013916"/>
                    <a:gd name="connsiteX2" fmla="*/ 1045454 w 1253641"/>
                    <a:gd name="connsiteY2" fmla="*/ 45311 h 1013916"/>
                    <a:gd name="connsiteX3" fmla="*/ 827663 w 1253641"/>
                    <a:gd name="connsiteY3" fmla="*/ 691648 h 1013916"/>
                    <a:gd name="connsiteX4" fmla="*/ 742700 w 1253641"/>
                    <a:gd name="connsiteY4" fmla="*/ 774884 h 1013916"/>
                    <a:gd name="connsiteX5" fmla="*/ 701455 w 1253641"/>
                    <a:gd name="connsiteY5" fmla="*/ 780886 h 1013916"/>
                    <a:gd name="connsiteX6" fmla="*/ 701456 w 1253641"/>
                    <a:gd name="connsiteY6" fmla="*/ 780886 h 1013916"/>
                    <a:gd name="connsiteX7" fmla="*/ 1045455 w 1253641"/>
                    <a:gd name="connsiteY7" fmla="*/ 45311 h 1013916"/>
                    <a:gd name="connsiteX8" fmla="*/ 1045454 w 1253641"/>
                    <a:gd name="connsiteY8" fmla="*/ 45311 h 1013916"/>
                    <a:gd name="connsiteX9" fmla="*/ 1045725 w 1253641"/>
                    <a:gd name="connsiteY9" fmla="*/ 44506 h 1013916"/>
                    <a:gd name="connsiteX10" fmla="*/ 1152432 w 1253641"/>
                    <a:gd name="connsiteY10" fmla="*/ 92104 h 1013916"/>
                    <a:gd name="connsiteX11" fmla="*/ 1253641 w 1253641"/>
                    <a:gd name="connsiteY11" fmla="*/ 156982 h 1013916"/>
                    <a:gd name="connsiteX12" fmla="*/ 1048034 w 1253641"/>
                    <a:gd name="connsiteY12" fmla="*/ 766770 h 1013916"/>
                    <a:gd name="connsiteX13" fmla="*/ 1047104 w 1253641"/>
                    <a:gd name="connsiteY13" fmla="*/ 766277 h 1013916"/>
                    <a:gd name="connsiteX14" fmla="*/ 697984 w 1253641"/>
                    <a:gd name="connsiteY14" fmla="*/ 1013886 h 1013916"/>
                    <a:gd name="connsiteX15" fmla="*/ 33235 w 1253641"/>
                    <a:gd name="connsiteY15" fmla="*/ 1006017 h 1013916"/>
                    <a:gd name="connsiteX16" fmla="*/ 7713 w 1253641"/>
                    <a:gd name="connsiteY16" fmla="*/ 889475 h 1013916"/>
                    <a:gd name="connsiteX17" fmla="*/ 54 w 1253641"/>
                    <a:gd name="connsiteY17" fmla="*/ 772794 h 1013916"/>
                    <a:gd name="connsiteX18" fmla="*/ 1600 w 1253641"/>
                    <a:gd name="connsiteY18" fmla="*/ 772812 h 1013916"/>
                    <a:gd name="connsiteX19" fmla="*/ 1494 w 1253641"/>
                    <a:gd name="connsiteY19" fmla="*/ 773990 h 1013916"/>
                    <a:gd name="connsiteX20" fmla="*/ 702611 w 1253641"/>
                    <a:gd name="connsiteY20" fmla="*/ 782078 h 1013916"/>
                    <a:gd name="connsiteX21" fmla="*/ 702611 w 1253641"/>
                    <a:gd name="connsiteY21" fmla="*/ 782078 h 1013916"/>
                    <a:gd name="connsiteX22" fmla="*/ 1495 w 1253641"/>
                    <a:gd name="connsiteY22" fmla="*/ 773990 h 1013916"/>
                    <a:gd name="connsiteX23" fmla="*/ 1601 w 1253641"/>
                    <a:gd name="connsiteY23" fmla="*/ 772812 h 1013916"/>
                    <a:gd name="connsiteX24" fmla="*/ 1600 w 1253641"/>
                    <a:gd name="connsiteY24" fmla="*/ 772812 h 1013916"/>
                    <a:gd name="connsiteX25" fmla="*/ 12394 w 1253641"/>
                    <a:gd name="connsiteY25" fmla="*/ 652376 h 1013916"/>
                    <a:gd name="connsiteX26" fmla="*/ 550388 w 1253641"/>
                    <a:gd name="connsiteY26" fmla="*/ 35838 h 1013916"/>
                    <a:gd name="connsiteX27" fmla="*/ 804069 w 1253641"/>
                    <a:gd name="connsiteY27" fmla="*/ 253 h 1013916"/>
                    <a:gd name="connsiteX0" fmla="*/ 804069 w 1253641"/>
                    <a:gd name="connsiteY0" fmla="*/ 253 h 1013916"/>
                    <a:gd name="connsiteX1" fmla="*/ 927957 w 1253641"/>
                    <a:gd name="connsiteY1" fmla="*/ 13408 h 1013916"/>
                    <a:gd name="connsiteX2" fmla="*/ 1045454 w 1253641"/>
                    <a:gd name="connsiteY2" fmla="*/ 45311 h 1013916"/>
                    <a:gd name="connsiteX3" fmla="*/ 742700 w 1253641"/>
                    <a:gd name="connsiteY3" fmla="*/ 774884 h 1013916"/>
                    <a:gd name="connsiteX4" fmla="*/ 701455 w 1253641"/>
                    <a:gd name="connsiteY4" fmla="*/ 780886 h 1013916"/>
                    <a:gd name="connsiteX5" fmla="*/ 701456 w 1253641"/>
                    <a:gd name="connsiteY5" fmla="*/ 780886 h 1013916"/>
                    <a:gd name="connsiteX6" fmla="*/ 1045455 w 1253641"/>
                    <a:gd name="connsiteY6" fmla="*/ 45311 h 1013916"/>
                    <a:gd name="connsiteX7" fmla="*/ 1045454 w 1253641"/>
                    <a:gd name="connsiteY7" fmla="*/ 45311 h 1013916"/>
                    <a:gd name="connsiteX8" fmla="*/ 1045725 w 1253641"/>
                    <a:gd name="connsiteY8" fmla="*/ 44506 h 1013916"/>
                    <a:gd name="connsiteX9" fmla="*/ 1152432 w 1253641"/>
                    <a:gd name="connsiteY9" fmla="*/ 92104 h 1013916"/>
                    <a:gd name="connsiteX10" fmla="*/ 1253641 w 1253641"/>
                    <a:gd name="connsiteY10" fmla="*/ 156982 h 1013916"/>
                    <a:gd name="connsiteX11" fmla="*/ 1048034 w 1253641"/>
                    <a:gd name="connsiteY11" fmla="*/ 766770 h 1013916"/>
                    <a:gd name="connsiteX12" fmla="*/ 1047104 w 1253641"/>
                    <a:gd name="connsiteY12" fmla="*/ 766277 h 1013916"/>
                    <a:gd name="connsiteX13" fmla="*/ 697984 w 1253641"/>
                    <a:gd name="connsiteY13" fmla="*/ 1013886 h 1013916"/>
                    <a:gd name="connsiteX14" fmla="*/ 33235 w 1253641"/>
                    <a:gd name="connsiteY14" fmla="*/ 1006017 h 1013916"/>
                    <a:gd name="connsiteX15" fmla="*/ 7713 w 1253641"/>
                    <a:gd name="connsiteY15" fmla="*/ 889475 h 1013916"/>
                    <a:gd name="connsiteX16" fmla="*/ 54 w 1253641"/>
                    <a:gd name="connsiteY16" fmla="*/ 772794 h 1013916"/>
                    <a:gd name="connsiteX17" fmla="*/ 1600 w 1253641"/>
                    <a:gd name="connsiteY17" fmla="*/ 772812 h 1013916"/>
                    <a:gd name="connsiteX18" fmla="*/ 1494 w 1253641"/>
                    <a:gd name="connsiteY18" fmla="*/ 773990 h 1013916"/>
                    <a:gd name="connsiteX19" fmla="*/ 702611 w 1253641"/>
                    <a:gd name="connsiteY19" fmla="*/ 782078 h 1013916"/>
                    <a:gd name="connsiteX20" fmla="*/ 702611 w 1253641"/>
                    <a:gd name="connsiteY20" fmla="*/ 782078 h 1013916"/>
                    <a:gd name="connsiteX21" fmla="*/ 1495 w 1253641"/>
                    <a:gd name="connsiteY21" fmla="*/ 773990 h 1013916"/>
                    <a:gd name="connsiteX22" fmla="*/ 1601 w 1253641"/>
                    <a:gd name="connsiteY22" fmla="*/ 772812 h 1013916"/>
                    <a:gd name="connsiteX23" fmla="*/ 1600 w 1253641"/>
                    <a:gd name="connsiteY23" fmla="*/ 772812 h 1013916"/>
                    <a:gd name="connsiteX24" fmla="*/ 12394 w 1253641"/>
                    <a:gd name="connsiteY24" fmla="*/ 652376 h 1013916"/>
                    <a:gd name="connsiteX25" fmla="*/ 550388 w 1253641"/>
                    <a:gd name="connsiteY25" fmla="*/ 35838 h 1013916"/>
                    <a:gd name="connsiteX26" fmla="*/ 804069 w 1253641"/>
                    <a:gd name="connsiteY26" fmla="*/ 253 h 1013916"/>
                    <a:gd name="connsiteX0" fmla="*/ 804069 w 1253641"/>
                    <a:gd name="connsiteY0" fmla="*/ 253 h 1013916"/>
                    <a:gd name="connsiteX1" fmla="*/ 927957 w 1253641"/>
                    <a:gd name="connsiteY1" fmla="*/ 13408 h 1013916"/>
                    <a:gd name="connsiteX2" fmla="*/ 1045454 w 1253641"/>
                    <a:gd name="connsiteY2" fmla="*/ 45311 h 1013916"/>
                    <a:gd name="connsiteX3" fmla="*/ 742700 w 1253641"/>
                    <a:gd name="connsiteY3" fmla="*/ 774884 h 1013916"/>
                    <a:gd name="connsiteX4" fmla="*/ 701455 w 1253641"/>
                    <a:gd name="connsiteY4" fmla="*/ 780886 h 1013916"/>
                    <a:gd name="connsiteX5" fmla="*/ 701456 w 1253641"/>
                    <a:gd name="connsiteY5" fmla="*/ 780886 h 1013916"/>
                    <a:gd name="connsiteX6" fmla="*/ 1045455 w 1253641"/>
                    <a:gd name="connsiteY6" fmla="*/ 45311 h 1013916"/>
                    <a:gd name="connsiteX7" fmla="*/ 1045454 w 1253641"/>
                    <a:gd name="connsiteY7" fmla="*/ 45311 h 1013916"/>
                    <a:gd name="connsiteX8" fmla="*/ 1045725 w 1253641"/>
                    <a:gd name="connsiteY8" fmla="*/ 44506 h 1013916"/>
                    <a:gd name="connsiteX9" fmla="*/ 1152432 w 1253641"/>
                    <a:gd name="connsiteY9" fmla="*/ 92104 h 1013916"/>
                    <a:gd name="connsiteX10" fmla="*/ 1253641 w 1253641"/>
                    <a:gd name="connsiteY10" fmla="*/ 156982 h 1013916"/>
                    <a:gd name="connsiteX11" fmla="*/ 1048034 w 1253641"/>
                    <a:gd name="connsiteY11" fmla="*/ 766770 h 1013916"/>
                    <a:gd name="connsiteX12" fmla="*/ 1047104 w 1253641"/>
                    <a:gd name="connsiteY12" fmla="*/ 766277 h 1013916"/>
                    <a:gd name="connsiteX13" fmla="*/ 697984 w 1253641"/>
                    <a:gd name="connsiteY13" fmla="*/ 1013886 h 1013916"/>
                    <a:gd name="connsiteX14" fmla="*/ 33235 w 1253641"/>
                    <a:gd name="connsiteY14" fmla="*/ 1006017 h 1013916"/>
                    <a:gd name="connsiteX15" fmla="*/ 7713 w 1253641"/>
                    <a:gd name="connsiteY15" fmla="*/ 889475 h 1013916"/>
                    <a:gd name="connsiteX16" fmla="*/ 54 w 1253641"/>
                    <a:gd name="connsiteY16" fmla="*/ 772794 h 1013916"/>
                    <a:gd name="connsiteX17" fmla="*/ 1600 w 1253641"/>
                    <a:gd name="connsiteY17" fmla="*/ 772812 h 1013916"/>
                    <a:gd name="connsiteX18" fmla="*/ 1494 w 1253641"/>
                    <a:gd name="connsiteY18" fmla="*/ 773990 h 1013916"/>
                    <a:gd name="connsiteX19" fmla="*/ 702611 w 1253641"/>
                    <a:gd name="connsiteY19" fmla="*/ 782078 h 1013916"/>
                    <a:gd name="connsiteX20" fmla="*/ 1495 w 1253641"/>
                    <a:gd name="connsiteY20" fmla="*/ 773990 h 1013916"/>
                    <a:gd name="connsiteX21" fmla="*/ 1601 w 1253641"/>
                    <a:gd name="connsiteY21" fmla="*/ 772812 h 1013916"/>
                    <a:gd name="connsiteX22" fmla="*/ 1600 w 1253641"/>
                    <a:gd name="connsiteY22" fmla="*/ 772812 h 1013916"/>
                    <a:gd name="connsiteX23" fmla="*/ 12394 w 1253641"/>
                    <a:gd name="connsiteY23" fmla="*/ 652376 h 1013916"/>
                    <a:gd name="connsiteX24" fmla="*/ 550388 w 1253641"/>
                    <a:gd name="connsiteY24" fmla="*/ 35838 h 1013916"/>
                    <a:gd name="connsiteX25" fmla="*/ 804069 w 1253641"/>
                    <a:gd name="connsiteY25" fmla="*/ 253 h 1013916"/>
                    <a:gd name="connsiteX0" fmla="*/ 804069 w 1253641"/>
                    <a:gd name="connsiteY0" fmla="*/ 253 h 1013916"/>
                    <a:gd name="connsiteX1" fmla="*/ 927957 w 1253641"/>
                    <a:gd name="connsiteY1" fmla="*/ 13408 h 1013916"/>
                    <a:gd name="connsiteX2" fmla="*/ 1045454 w 1253641"/>
                    <a:gd name="connsiteY2" fmla="*/ 45311 h 1013916"/>
                    <a:gd name="connsiteX3" fmla="*/ 742700 w 1253641"/>
                    <a:gd name="connsiteY3" fmla="*/ 774884 h 1013916"/>
                    <a:gd name="connsiteX4" fmla="*/ 701455 w 1253641"/>
                    <a:gd name="connsiteY4" fmla="*/ 780886 h 1013916"/>
                    <a:gd name="connsiteX5" fmla="*/ 701456 w 1253641"/>
                    <a:gd name="connsiteY5" fmla="*/ 780886 h 1013916"/>
                    <a:gd name="connsiteX6" fmla="*/ 1045455 w 1253641"/>
                    <a:gd name="connsiteY6" fmla="*/ 45311 h 1013916"/>
                    <a:gd name="connsiteX7" fmla="*/ 1045454 w 1253641"/>
                    <a:gd name="connsiteY7" fmla="*/ 45311 h 1013916"/>
                    <a:gd name="connsiteX8" fmla="*/ 1045725 w 1253641"/>
                    <a:gd name="connsiteY8" fmla="*/ 44506 h 1013916"/>
                    <a:gd name="connsiteX9" fmla="*/ 1152432 w 1253641"/>
                    <a:gd name="connsiteY9" fmla="*/ 92104 h 1013916"/>
                    <a:gd name="connsiteX10" fmla="*/ 1253641 w 1253641"/>
                    <a:gd name="connsiteY10" fmla="*/ 156982 h 1013916"/>
                    <a:gd name="connsiteX11" fmla="*/ 1048034 w 1253641"/>
                    <a:gd name="connsiteY11" fmla="*/ 766770 h 1013916"/>
                    <a:gd name="connsiteX12" fmla="*/ 1047104 w 1253641"/>
                    <a:gd name="connsiteY12" fmla="*/ 766277 h 1013916"/>
                    <a:gd name="connsiteX13" fmla="*/ 697984 w 1253641"/>
                    <a:gd name="connsiteY13" fmla="*/ 1013886 h 1013916"/>
                    <a:gd name="connsiteX14" fmla="*/ 33235 w 1253641"/>
                    <a:gd name="connsiteY14" fmla="*/ 1006017 h 1013916"/>
                    <a:gd name="connsiteX15" fmla="*/ 7713 w 1253641"/>
                    <a:gd name="connsiteY15" fmla="*/ 889475 h 1013916"/>
                    <a:gd name="connsiteX16" fmla="*/ 54 w 1253641"/>
                    <a:gd name="connsiteY16" fmla="*/ 772794 h 1013916"/>
                    <a:gd name="connsiteX17" fmla="*/ 1600 w 1253641"/>
                    <a:gd name="connsiteY17" fmla="*/ 772812 h 1013916"/>
                    <a:gd name="connsiteX18" fmla="*/ 1494 w 1253641"/>
                    <a:gd name="connsiteY18" fmla="*/ 773990 h 1013916"/>
                    <a:gd name="connsiteX19" fmla="*/ 1495 w 1253641"/>
                    <a:gd name="connsiteY19" fmla="*/ 773990 h 1013916"/>
                    <a:gd name="connsiteX20" fmla="*/ 1601 w 1253641"/>
                    <a:gd name="connsiteY20" fmla="*/ 772812 h 1013916"/>
                    <a:gd name="connsiteX21" fmla="*/ 1600 w 1253641"/>
                    <a:gd name="connsiteY21" fmla="*/ 772812 h 1013916"/>
                    <a:gd name="connsiteX22" fmla="*/ 12394 w 1253641"/>
                    <a:gd name="connsiteY22" fmla="*/ 652376 h 1013916"/>
                    <a:gd name="connsiteX23" fmla="*/ 550388 w 1253641"/>
                    <a:gd name="connsiteY23" fmla="*/ 35838 h 1013916"/>
                    <a:gd name="connsiteX24" fmla="*/ 804069 w 1253641"/>
                    <a:gd name="connsiteY24" fmla="*/ 253 h 1013916"/>
                    <a:gd name="connsiteX0" fmla="*/ 804069 w 1253641"/>
                    <a:gd name="connsiteY0" fmla="*/ 253 h 1013916"/>
                    <a:gd name="connsiteX1" fmla="*/ 927957 w 1253641"/>
                    <a:gd name="connsiteY1" fmla="*/ 13408 h 1013916"/>
                    <a:gd name="connsiteX2" fmla="*/ 1045454 w 1253641"/>
                    <a:gd name="connsiteY2" fmla="*/ 45311 h 1013916"/>
                    <a:gd name="connsiteX3" fmla="*/ 742700 w 1253641"/>
                    <a:gd name="connsiteY3" fmla="*/ 774884 h 1013916"/>
                    <a:gd name="connsiteX4" fmla="*/ 701455 w 1253641"/>
                    <a:gd name="connsiteY4" fmla="*/ 780886 h 1013916"/>
                    <a:gd name="connsiteX5" fmla="*/ 1045455 w 1253641"/>
                    <a:gd name="connsiteY5" fmla="*/ 45311 h 1013916"/>
                    <a:gd name="connsiteX6" fmla="*/ 1045454 w 1253641"/>
                    <a:gd name="connsiteY6" fmla="*/ 45311 h 1013916"/>
                    <a:gd name="connsiteX7" fmla="*/ 1045725 w 1253641"/>
                    <a:gd name="connsiteY7" fmla="*/ 44506 h 1013916"/>
                    <a:gd name="connsiteX8" fmla="*/ 1152432 w 1253641"/>
                    <a:gd name="connsiteY8" fmla="*/ 92104 h 1013916"/>
                    <a:gd name="connsiteX9" fmla="*/ 1253641 w 1253641"/>
                    <a:gd name="connsiteY9" fmla="*/ 156982 h 1013916"/>
                    <a:gd name="connsiteX10" fmla="*/ 1048034 w 1253641"/>
                    <a:gd name="connsiteY10" fmla="*/ 766770 h 1013916"/>
                    <a:gd name="connsiteX11" fmla="*/ 1047104 w 1253641"/>
                    <a:gd name="connsiteY11" fmla="*/ 766277 h 1013916"/>
                    <a:gd name="connsiteX12" fmla="*/ 697984 w 1253641"/>
                    <a:gd name="connsiteY12" fmla="*/ 1013886 h 1013916"/>
                    <a:gd name="connsiteX13" fmla="*/ 33235 w 1253641"/>
                    <a:gd name="connsiteY13" fmla="*/ 1006017 h 1013916"/>
                    <a:gd name="connsiteX14" fmla="*/ 7713 w 1253641"/>
                    <a:gd name="connsiteY14" fmla="*/ 889475 h 1013916"/>
                    <a:gd name="connsiteX15" fmla="*/ 54 w 1253641"/>
                    <a:gd name="connsiteY15" fmla="*/ 772794 h 1013916"/>
                    <a:gd name="connsiteX16" fmla="*/ 1600 w 1253641"/>
                    <a:gd name="connsiteY16" fmla="*/ 772812 h 1013916"/>
                    <a:gd name="connsiteX17" fmla="*/ 1494 w 1253641"/>
                    <a:gd name="connsiteY17" fmla="*/ 773990 h 1013916"/>
                    <a:gd name="connsiteX18" fmla="*/ 1495 w 1253641"/>
                    <a:gd name="connsiteY18" fmla="*/ 773990 h 1013916"/>
                    <a:gd name="connsiteX19" fmla="*/ 1601 w 1253641"/>
                    <a:gd name="connsiteY19" fmla="*/ 772812 h 1013916"/>
                    <a:gd name="connsiteX20" fmla="*/ 1600 w 1253641"/>
                    <a:gd name="connsiteY20" fmla="*/ 772812 h 1013916"/>
                    <a:gd name="connsiteX21" fmla="*/ 12394 w 1253641"/>
                    <a:gd name="connsiteY21" fmla="*/ 652376 h 1013916"/>
                    <a:gd name="connsiteX22" fmla="*/ 550388 w 1253641"/>
                    <a:gd name="connsiteY22" fmla="*/ 35838 h 1013916"/>
                    <a:gd name="connsiteX23" fmla="*/ 804069 w 1253641"/>
                    <a:gd name="connsiteY23" fmla="*/ 253 h 1013916"/>
                    <a:gd name="connsiteX0" fmla="*/ 804069 w 1253641"/>
                    <a:gd name="connsiteY0" fmla="*/ 253 h 1013916"/>
                    <a:gd name="connsiteX1" fmla="*/ 927957 w 1253641"/>
                    <a:gd name="connsiteY1" fmla="*/ 13408 h 1013916"/>
                    <a:gd name="connsiteX2" fmla="*/ 1045454 w 1253641"/>
                    <a:gd name="connsiteY2" fmla="*/ 45311 h 1013916"/>
                    <a:gd name="connsiteX3" fmla="*/ 742700 w 1253641"/>
                    <a:gd name="connsiteY3" fmla="*/ 774884 h 1013916"/>
                    <a:gd name="connsiteX4" fmla="*/ 1045455 w 1253641"/>
                    <a:gd name="connsiteY4" fmla="*/ 45311 h 1013916"/>
                    <a:gd name="connsiteX5" fmla="*/ 1045454 w 1253641"/>
                    <a:gd name="connsiteY5" fmla="*/ 45311 h 1013916"/>
                    <a:gd name="connsiteX6" fmla="*/ 1045725 w 1253641"/>
                    <a:gd name="connsiteY6" fmla="*/ 44506 h 1013916"/>
                    <a:gd name="connsiteX7" fmla="*/ 1152432 w 1253641"/>
                    <a:gd name="connsiteY7" fmla="*/ 92104 h 1013916"/>
                    <a:gd name="connsiteX8" fmla="*/ 1253641 w 1253641"/>
                    <a:gd name="connsiteY8" fmla="*/ 156982 h 1013916"/>
                    <a:gd name="connsiteX9" fmla="*/ 1048034 w 1253641"/>
                    <a:gd name="connsiteY9" fmla="*/ 766770 h 1013916"/>
                    <a:gd name="connsiteX10" fmla="*/ 1047104 w 1253641"/>
                    <a:gd name="connsiteY10" fmla="*/ 766277 h 1013916"/>
                    <a:gd name="connsiteX11" fmla="*/ 697984 w 1253641"/>
                    <a:gd name="connsiteY11" fmla="*/ 1013886 h 1013916"/>
                    <a:gd name="connsiteX12" fmla="*/ 33235 w 1253641"/>
                    <a:gd name="connsiteY12" fmla="*/ 1006017 h 1013916"/>
                    <a:gd name="connsiteX13" fmla="*/ 7713 w 1253641"/>
                    <a:gd name="connsiteY13" fmla="*/ 889475 h 1013916"/>
                    <a:gd name="connsiteX14" fmla="*/ 54 w 1253641"/>
                    <a:gd name="connsiteY14" fmla="*/ 772794 h 1013916"/>
                    <a:gd name="connsiteX15" fmla="*/ 1600 w 1253641"/>
                    <a:gd name="connsiteY15" fmla="*/ 772812 h 1013916"/>
                    <a:gd name="connsiteX16" fmla="*/ 1494 w 1253641"/>
                    <a:gd name="connsiteY16" fmla="*/ 773990 h 1013916"/>
                    <a:gd name="connsiteX17" fmla="*/ 1495 w 1253641"/>
                    <a:gd name="connsiteY17" fmla="*/ 773990 h 1013916"/>
                    <a:gd name="connsiteX18" fmla="*/ 1601 w 1253641"/>
                    <a:gd name="connsiteY18" fmla="*/ 772812 h 1013916"/>
                    <a:gd name="connsiteX19" fmla="*/ 1600 w 1253641"/>
                    <a:gd name="connsiteY19" fmla="*/ 772812 h 1013916"/>
                    <a:gd name="connsiteX20" fmla="*/ 12394 w 1253641"/>
                    <a:gd name="connsiteY20" fmla="*/ 652376 h 1013916"/>
                    <a:gd name="connsiteX21" fmla="*/ 550388 w 1253641"/>
                    <a:gd name="connsiteY21" fmla="*/ 35838 h 1013916"/>
                    <a:gd name="connsiteX22" fmla="*/ 804069 w 1253641"/>
                    <a:gd name="connsiteY22" fmla="*/ 253 h 1013916"/>
                    <a:gd name="connsiteX0" fmla="*/ 804069 w 1253641"/>
                    <a:gd name="connsiteY0" fmla="*/ 253 h 1013916"/>
                    <a:gd name="connsiteX1" fmla="*/ 927957 w 1253641"/>
                    <a:gd name="connsiteY1" fmla="*/ 13408 h 1013916"/>
                    <a:gd name="connsiteX2" fmla="*/ 1045454 w 1253641"/>
                    <a:gd name="connsiteY2" fmla="*/ 45311 h 1013916"/>
                    <a:gd name="connsiteX3" fmla="*/ 1045455 w 1253641"/>
                    <a:gd name="connsiteY3" fmla="*/ 45311 h 1013916"/>
                    <a:gd name="connsiteX4" fmla="*/ 1045454 w 1253641"/>
                    <a:gd name="connsiteY4" fmla="*/ 45311 h 1013916"/>
                    <a:gd name="connsiteX5" fmla="*/ 1045725 w 1253641"/>
                    <a:gd name="connsiteY5" fmla="*/ 44506 h 1013916"/>
                    <a:gd name="connsiteX6" fmla="*/ 1152432 w 1253641"/>
                    <a:gd name="connsiteY6" fmla="*/ 92104 h 1013916"/>
                    <a:gd name="connsiteX7" fmla="*/ 1253641 w 1253641"/>
                    <a:gd name="connsiteY7" fmla="*/ 156982 h 1013916"/>
                    <a:gd name="connsiteX8" fmla="*/ 1048034 w 1253641"/>
                    <a:gd name="connsiteY8" fmla="*/ 766770 h 1013916"/>
                    <a:gd name="connsiteX9" fmla="*/ 1047104 w 1253641"/>
                    <a:gd name="connsiteY9" fmla="*/ 766277 h 1013916"/>
                    <a:gd name="connsiteX10" fmla="*/ 697984 w 1253641"/>
                    <a:gd name="connsiteY10" fmla="*/ 1013886 h 1013916"/>
                    <a:gd name="connsiteX11" fmla="*/ 33235 w 1253641"/>
                    <a:gd name="connsiteY11" fmla="*/ 1006017 h 1013916"/>
                    <a:gd name="connsiteX12" fmla="*/ 7713 w 1253641"/>
                    <a:gd name="connsiteY12" fmla="*/ 889475 h 1013916"/>
                    <a:gd name="connsiteX13" fmla="*/ 54 w 1253641"/>
                    <a:gd name="connsiteY13" fmla="*/ 772794 h 1013916"/>
                    <a:gd name="connsiteX14" fmla="*/ 1600 w 1253641"/>
                    <a:gd name="connsiteY14" fmla="*/ 772812 h 1013916"/>
                    <a:gd name="connsiteX15" fmla="*/ 1494 w 1253641"/>
                    <a:gd name="connsiteY15" fmla="*/ 773990 h 1013916"/>
                    <a:gd name="connsiteX16" fmla="*/ 1495 w 1253641"/>
                    <a:gd name="connsiteY16" fmla="*/ 773990 h 1013916"/>
                    <a:gd name="connsiteX17" fmla="*/ 1601 w 1253641"/>
                    <a:gd name="connsiteY17" fmla="*/ 772812 h 1013916"/>
                    <a:gd name="connsiteX18" fmla="*/ 1600 w 1253641"/>
                    <a:gd name="connsiteY18" fmla="*/ 772812 h 1013916"/>
                    <a:gd name="connsiteX19" fmla="*/ 12394 w 1253641"/>
                    <a:gd name="connsiteY19" fmla="*/ 652376 h 1013916"/>
                    <a:gd name="connsiteX20" fmla="*/ 550388 w 1253641"/>
                    <a:gd name="connsiteY20" fmla="*/ 35838 h 1013916"/>
                    <a:gd name="connsiteX21" fmla="*/ 804069 w 1253641"/>
                    <a:gd name="connsiteY21" fmla="*/ 253 h 101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641" h="1013916">
                      <a:moveTo>
                        <a:pt x="804069" y="253"/>
                      </a:moveTo>
                      <a:cubicBezTo>
                        <a:pt x="845943" y="1324"/>
                        <a:pt x="887364" y="5771"/>
                        <a:pt x="927957" y="13408"/>
                      </a:cubicBezTo>
                      <a:lnTo>
                        <a:pt x="1045454" y="45311"/>
                      </a:lnTo>
                      <a:lnTo>
                        <a:pt x="1045455" y="45311"/>
                      </a:lnTo>
                      <a:lnTo>
                        <a:pt x="1045454" y="45311"/>
                      </a:lnTo>
                      <a:lnTo>
                        <a:pt x="1045725" y="44506"/>
                      </a:lnTo>
                      <a:cubicBezTo>
                        <a:pt x="1082593" y="57889"/>
                        <a:pt x="1117998" y="74065"/>
                        <a:pt x="1152432" y="92104"/>
                      </a:cubicBezTo>
                      <a:cubicBezTo>
                        <a:pt x="1188016" y="111336"/>
                        <a:pt x="1221913" y="132649"/>
                        <a:pt x="1253641" y="156982"/>
                      </a:cubicBezTo>
                      <a:lnTo>
                        <a:pt x="1048034" y="766770"/>
                      </a:lnTo>
                      <a:lnTo>
                        <a:pt x="1047104" y="766277"/>
                      </a:lnTo>
                      <a:cubicBezTo>
                        <a:pt x="996582" y="915923"/>
                        <a:pt x="855834" y="1015936"/>
                        <a:pt x="697984" y="1013886"/>
                      </a:cubicBezTo>
                      <a:lnTo>
                        <a:pt x="33235" y="1006017"/>
                      </a:lnTo>
                      <a:cubicBezTo>
                        <a:pt x="21980" y="967508"/>
                        <a:pt x="12853" y="928335"/>
                        <a:pt x="7713" y="889475"/>
                      </a:cubicBezTo>
                      <a:cubicBezTo>
                        <a:pt x="2356" y="849900"/>
                        <a:pt x="-434" y="811083"/>
                        <a:pt x="54" y="772794"/>
                      </a:cubicBezTo>
                      <a:lnTo>
                        <a:pt x="1600" y="772812"/>
                      </a:lnTo>
                      <a:cubicBezTo>
                        <a:pt x="1565" y="773205"/>
                        <a:pt x="1529" y="773597"/>
                        <a:pt x="1494" y="773990"/>
                      </a:cubicBezTo>
                      <a:lnTo>
                        <a:pt x="1495" y="773990"/>
                      </a:lnTo>
                      <a:cubicBezTo>
                        <a:pt x="1530" y="773597"/>
                        <a:pt x="1566" y="773205"/>
                        <a:pt x="1601" y="772812"/>
                      </a:cubicBezTo>
                      <a:lnTo>
                        <a:pt x="1600" y="772812"/>
                      </a:lnTo>
                      <a:lnTo>
                        <a:pt x="12394" y="652376"/>
                      </a:lnTo>
                      <a:cubicBezTo>
                        <a:pt x="60133" y="371345"/>
                        <a:pt x="260037" y="126558"/>
                        <a:pt x="550388" y="35838"/>
                      </a:cubicBezTo>
                      <a:cubicBezTo>
                        <a:pt x="634763" y="9475"/>
                        <a:pt x="720322" y="-1888"/>
                        <a:pt x="804069" y="253"/>
                      </a:cubicBezTo>
                      <a:close/>
                    </a:path>
                  </a:pathLst>
                </a:custGeom>
                <a:solidFill>
                  <a:srgbClr val="FBA91E">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61" name="Freeform: Shape 3160">
                  <a:extLst>
                    <a:ext uri="{FF2B5EF4-FFF2-40B4-BE49-F238E27FC236}">
                      <a16:creationId xmlns:a16="http://schemas.microsoft.com/office/drawing/2014/main" id="{26D8C8CF-B556-40FB-DEFE-927DD4801FC8}"/>
                    </a:ext>
                  </a:extLst>
                </p:cNvPr>
                <p:cNvSpPr/>
                <p:nvPr/>
              </p:nvSpPr>
              <p:spPr>
                <a:xfrm>
                  <a:off x="4801738" y="4242757"/>
                  <a:ext cx="782891" cy="585676"/>
                </a:xfrm>
                <a:custGeom>
                  <a:avLst/>
                  <a:gdLst>
                    <a:gd name="connsiteX0" fmla="*/ 802469 w 1043854"/>
                    <a:gd name="connsiteY0" fmla="*/ 254 h 780901"/>
                    <a:gd name="connsiteX1" fmla="*/ 926357 w 1043854"/>
                    <a:gd name="connsiteY1" fmla="*/ 13409 h 780901"/>
                    <a:gd name="connsiteX2" fmla="*/ 1043854 w 1043854"/>
                    <a:gd name="connsiteY2" fmla="*/ 45312 h 780901"/>
                    <a:gd name="connsiteX3" fmla="*/ 826063 w 1043854"/>
                    <a:gd name="connsiteY3" fmla="*/ 691649 h 780901"/>
                    <a:gd name="connsiteX4" fmla="*/ 699855 w 1043854"/>
                    <a:gd name="connsiteY4" fmla="*/ 780887 h 780901"/>
                    <a:gd name="connsiteX5" fmla="*/ 0 w 1043854"/>
                    <a:gd name="connsiteY5" fmla="*/ 772813 h 780901"/>
                    <a:gd name="connsiteX6" fmla="*/ 10794 w 1043854"/>
                    <a:gd name="connsiteY6" fmla="*/ 652377 h 780901"/>
                    <a:gd name="connsiteX7" fmla="*/ 548788 w 1043854"/>
                    <a:gd name="connsiteY7" fmla="*/ 35839 h 780901"/>
                    <a:gd name="connsiteX8" fmla="*/ 802469 w 1043854"/>
                    <a:gd name="connsiteY8" fmla="*/ 254 h 78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54" h="780901">
                      <a:moveTo>
                        <a:pt x="802469" y="254"/>
                      </a:moveTo>
                      <a:cubicBezTo>
                        <a:pt x="844343" y="1325"/>
                        <a:pt x="885764" y="5772"/>
                        <a:pt x="926357" y="13409"/>
                      </a:cubicBezTo>
                      <a:lnTo>
                        <a:pt x="1043854" y="45312"/>
                      </a:lnTo>
                      <a:lnTo>
                        <a:pt x="826063" y="691649"/>
                      </a:lnTo>
                      <a:cubicBezTo>
                        <a:pt x="807896" y="745576"/>
                        <a:pt x="756933" y="781736"/>
                        <a:pt x="699855" y="780887"/>
                      </a:cubicBezTo>
                      <a:lnTo>
                        <a:pt x="0" y="772813"/>
                      </a:lnTo>
                      <a:lnTo>
                        <a:pt x="10794" y="652377"/>
                      </a:lnTo>
                      <a:cubicBezTo>
                        <a:pt x="58533" y="371346"/>
                        <a:pt x="258437" y="126559"/>
                        <a:pt x="548788" y="35839"/>
                      </a:cubicBezTo>
                      <a:cubicBezTo>
                        <a:pt x="633163" y="9476"/>
                        <a:pt x="718722" y="-1887"/>
                        <a:pt x="802469" y="254"/>
                      </a:cubicBezTo>
                      <a:close/>
                    </a:path>
                  </a:pathLst>
                </a:custGeom>
                <a:solidFill>
                  <a:srgbClr val="FBA91E"/>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pic>
              <p:nvPicPr>
                <p:cNvPr id="3162" name="Graphic 3161" descr="Bullseye with solid fill">
                  <a:extLst>
                    <a:ext uri="{FF2B5EF4-FFF2-40B4-BE49-F238E27FC236}">
                      <a16:creationId xmlns:a16="http://schemas.microsoft.com/office/drawing/2014/main" id="{EB497AB7-977C-F98C-C197-7144BA0F6F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5023" y="4388290"/>
                  <a:ext cx="365267" cy="365267"/>
                </a:xfrm>
                <a:prstGeom prst="rect">
                  <a:avLst/>
                </a:prstGeom>
              </p:spPr>
            </p:pic>
          </p:grpSp>
          <p:grpSp>
            <p:nvGrpSpPr>
              <p:cNvPr id="3128" name="Group 3127">
                <a:extLst>
                  <a:ext uri="{FF2B5EF4-FFF2-40B4-BE49-F238E27FC236}">
                    <a16:creationId xmlns:a16="http://schemas.microsoft.com/office/drawing/2014/main" id="{2E06A79B-23FE-3805-A4EB-F94483727D89}"/>
                  </a:ext>
                </a:extLst>
              </p:cNvPr>
              <p:cNvGrpSpPr/>
              <p:nvPr/>
            </p:nvGrpSpPr>
            <p:grpSpPr>
              <a:xfrm>
                <a:off x="3982788" y="1689037"/>
                <a:ext cx="1173023" cy="1171767"/>
                <a:chOff x="3982788" y="1689037"/>
                <a:chExt cx="1173023" cy="1171767"/>
              </a:xfrm>
            </p:grpSpPr>
            <p:sp>
              <p:nvSpPr>
                <p:cNvPr id="3155" name="Freeform: Shape 3154">
                  <a:extLst>
                    <a:ext uri="{FF2B5EF4-FFF2-40B4-BE49-F238E27FC236}">
                      <a16:creationId xmlns:a16="http://schemas.microsoft.com/office/drawing/2014/main" id="{A10E4692-9FB8-E431-DBF8-BAA773B72C2D}"/>
                    </a:ext>
                  </a:extLst>
                </p:cNvPr>
                <p:cNvSpPr/>
                <p:nvPr/>
              </p:nvSpPr>
              <p:spPr>
                <a:xfrm>
                  <a:off x="3982788" y="1689037"/>
                  <a:ext cx="1173023" cy="797636"/>
                </a:xfrm>
                <a:custGeom>
                  <a:avLst/>
                  <a:gdLst>
                    <a:gd name="connsiteX0" fmla="*/ 782015 w 1564030"/>
                    <a:gd name="connsiteY0" fmla="*/ 0 h 1063515"/>
                    <a:gd name="connsiteX1" fmla="*/ 1564030 w 1564030"/>
                    <a:gd name="connsiteY1" fmla="*/ 781179 h 1063515"/>
                    <a:gd name="connsiteX2" fmla="*/ 1548142 w 1564030"/>
                    <a:gd name="connsiteY2" fmla="*/ 938614 h 1063515"/>
                    <a:gd name="connsiteX3" fmla="*/ 1529429 w 1564030"/>
                    <a:gd name="connsiteY3" fmla="*/ 998835 h 1063515"/>
                    <a:gd name="connsiteX4" fmla="*/ 978269 w 1564030"/>
                    <a:gd name="connsiteY4" fmla="*/ 640503 h 1063515"/>
                    <a:gd name="connsiteX5" fmla="*/ 760994 w 1564030"/>
                    <a:gd name="connsiteY5" fmla="*/ 582089 h 1063515"/>
                    <a:gd name="connsiteX6" fmla="*/ 550840 w 1564030"/>
                    <a:gd name="connsiteY6" fmla="*/ 662862 h 1063515"/>
                    <a:gd name="connsiteX7" fmla="*/ 550318 w 1564030"/>
                    <a:gd name="connsiteY7" fmla="*/ 661948 h 1063515"/>
                    <a:gd name="connsiteX8" fmla="*/ 54701 w 1564030"/>
                    <a:gd name="connsiteY8" fmla="*/ 1063515 h 1063515"/>
                    <a:gd name="connsiteX9" fmla="*/ 15888 w 1564030"/>
                    <a:gd name="connsiteY9" fmla="*/ 938614 h 1063515"/>
                    <a:gd name="connsiteX10" fmla="*/ 0 w 1564030"/>
                    <a:gd name="connsiteY10" fmla="*/ 781179 h 1063515"/>
                    <a:gd name="connsiteX11" fmla="*/ 782015 w 1564030"/>
                    <a:gd name="connsiteY11" fmla="*/ 0 h 1063515"/>
                    <a:gd name="connsiteX0" fmla="*/ 782015 w 1564030"/>
                    <a:gd name="connsiteY0" fmla="*/ 0 h 1063515"/>
                    <a:gd name="connsiteX1" fmla="*/ 1564030 w 1564030"/>
                    <a:gd name="connsiteY1" fmla="*/ 781179 h 1063515"/>
                    <a:gd name="connsiteX2" fmla="*/ 1548142 w 1564030"/>
                    <a:gd name="connsiteY2" fmla="*/ 938614 h 1063515"/>
                    <a:gd name="connsiteX3" fmla="*/ 1529429 w 1564030"/>
                    <a:gd name="connsiteY3" fmla="*/ 998835 h 1063515"/>
                    <a:gd name="connsiteX4" fmla="*/ 978269 w 1564030"/>
                    <a:gd name="connsiteY4" fmla="*/ 640503 h 1063515"/>
                    <a:gd name="connsiteX5" fmla="*/ 760994 w 1564030"/>
                    <a:gd name="connsiteY5" fmla="*/ 582089 h 1063515"/>
                    <a:gd name="connsiteX6" fmla="*/ 550840 w 1564030"/>
                    <a:gd name="connsiteY6" fmla="*/ 662862 h 1063515"/>
                    <a:gd name="connsiteX7" fmla="*/ 54701 w 1564030"/>
                    <a:gd name="connsiteY7" fmla="*/ 1063515 h 1063515"/>
                    <a:gd name="connsiteX8" fmla="*/ 15888 w 1564030"/>
                    <a:gd name="connsiteY8" fmla="*/ 938614 h 1063515"/>
                    <a:gd name="connsiteX9" fmla="*/ 0 w 1564030"/>
                    <a:gd name="connsiteY9" fmla="*/ 781179 h 1063515"/>
                    <a:gd name="connsiteX10" fmla="*/ 782015 w 1564030"/>
                    <a:gd name="connsiteY10" fmla="*/ 0 h 1063515"/>
                    <a:gd name="connsiteX0" fmla="*/ 782015 w 1564030"/>
                    <a:gd name="connsiteY0" fmla="*/ 0 h 1063515"/>
                    <a:gd name="connsiteX1" fmla="*/ 1564030 w 1564030"/>
                    <a:gd name="connsiteY1" fmla="*/ 781179 h 1063515"/>
                    <a:gd name="connsiteX2" fmla="*/ 1548142 w 1564030"/>
                    <a:gd name="connsiteY2" fmla="*/ 938614 h 1063515"/>
                    <a:gd name="connsiteX3" fmla="*/ 1529429 w 1564030"/>
                    <a:gd name="connsiteY3" fmla="*/ 998835 h 1063515"/>
                    <a:gd name="connsiteX4" fmla="*/ 760994 w 1564030"/>
                    <a:gd name="connsiteY4" fmla="*/ 582089 h 1063515"/>
                    <a:gd name="connsiteX5" fmla="*/ 550840 w 1564030"/>
                    <a:gd name="connsiteY5" fmla="*/ 662862 h 1063515"/>
                    <a:gd name="connsiteX6" fmla="*/ 54701 w 1564030"/>
                    <a:gd name="connsiteY6" fmla="*/ 1063515 h 1063515"/>
                    <a:gd name="connsiteX7" fmla="*/ 15888 w 1564030"/>
                    <a:gd name="connsiteY7" fmla="*/ 938614 h 1063515"/>
                    <a:gd name="connsiteX8" fmla="*/ 0 w 1564030"/>
                    <a:gd name="connsiteY8" fmla="*/ 781179 h 1063515"/>
                    <a:gd name="connsiteX9" fmla="*/ 782015 w 1564030"/>
                    <a:gd name="connsiteY9" fmla="*/ 0 h 1063515"/>
                    <a:gd name="connsiteX0" fmla="*/ 782015 w 1564030"/>
                    <a:gd name="connsiteY0" fmla="*/ 0 h 1063515"/>
                    <a:gd name="connsiteX1" fmla="*/ 1564030 w 1564030"/>
                    <a:gd name="connsiteY1" fmla="*/ 781179 h 1063515"/>
                    <a:gd name="connsiteX2" fmla="*/ 1548142 w 1564030"/>
                    <a:gd name="connsiteY2" fmla="*/ 938614 h 1063515"/>
                    <a:gd name="connsiteX3" fmla="*/ 1529429 w 1564030"/>
                    <a:gd name="connsiteY3" fmla="*/ 998835 h 1063515"/>
                    <a:gd name="connsiteX4" fmla="*/ 760994 w 1564030"/>
                    <a:gd name="connsiteY4" fmla="*/ 582089 h 1063515"/>
                    <a:gd name="connsiteX5" fmla="*/ 54701 w 1564030"/>
                    <a:gd name="connsiteY5" fmla="*/ 1063515 h 1063515"/>
                    <a:gd name="connsiteX6" fmla="*/ 15888 w 1564030"/>
                    <a:gd name="connsiteY6" fmla="*/ 938614 h 1063515"/>
                    <a:gd name="connsiteX7" fmla="*/ 0 w 1564030"/>
                    <a:gd name="connsiteY7" fmla="*/ 781179 h 1063515"/>
                    <a:gd name="connsiteX8" fmla="*/ 782015 w 1564030"/>
                    <a:gd name="connsiteY8" fmla="*/ 0 h 1063515"/>
                    <a:gd name="connsiteX0" fmla="*/ 782015 w 1564030"/>
                    <a:gd name="connsiteY0" fmla="*/ 0 h 1063515"/>
                    <a:gd name="connsiteX1" fmla="*/ 1564030 w 1564030"/>
                    <a:gd name="connsiteY1" fmla="*/ 781179 h 1063515"/>
                    <a:gd name="connsiteX2" fmla="*/ 1548142 w 1564030"/>
                    <a:gd name="connsiteY2" fmla="*/ 938614 h 1063515"/>
                    <a:gd name="connsiteX3" fmla="*/ 1529429 w 1564030"/>
                    <a:gd name="connsiteY3" fmla="*/ 998835 h 1063515"/>
                    <a:gd name="connsiteX4" fmla="*/ 801634 w 1564030"/>
                    <a:gd name="connsiteY4" fmla="*/ 663369 h 1063515"/>
                    <a:gd name="connsiteX5" fmla="*/ 54701 w 1564030"/>
                    <a:gd name="connsiteY5" fmla="*/ 1063515 h 1063515"/>
                    <a:gd name="connsiteX6" fmla="*/ 15888 w 1564030"/>
                    <a:gd name="connsiteY6" fmla="*/ 938614 h 1063515"/>
                    <a:gd name="connsiteX7" fmla="*/ 0 w 1564030"/>
                    <a:gd name="connsiteY7" fmla="*/ 781179 h 1063515"/>
                    <a:gd name="connsiteX8" fmla="*/ 782015 w 1564030"/>
                    <a:gd name="connsiteY8" fmla="*/ 0 h 10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4030" h="1063515">
                      <a:moveTo>
                        <a:pt x="782015" y="0"/>
                      </a:moveTo>
                      <a:cubicBezTo>
                        <a:pt x="1213910" y="0"/>
                        <a:pt x="1564030" y="349746"/>
                        <a:pt x="1564030" y="781179"/>
                      </a:cubicBezTo>
                      <a:cubicBezTo>
                        <a:pt x="1564030" y="835108"/>
                        <a:pt x="1558560" y="887761"/>
                        <a:pt x="1548142" y="938614"/>
                      </a:cubicBezTo>
                      <a:lnTo>
                        <a:pt x="1529429" y="998835"/>
                      </a:lnTo>
                      <a:lnTo>
                        <a:pt x="801634" y="663369"/>
                      </a:lnTo>
                      <a:cubicBezTo>
                        <a:pt x="555846" y="674149"/>
                        <a:pt x="178885" y="1004094"/>
                        <a:pt x="54701" y="1063515"/>
                      </a:cubicBezTo>
                      <a:lnTo>
                        <a:pt x="15888" y="938614"/>
                      </a:lnTo>
                      <a:cubicBezTo>
                        <a:pt x="5471" y="887761"/>
                        <a:pt x="0" y="835108"/>
                        <a:pt x="0" y="781179"/>
                      </a:cubicBezTo>
                      <a:cubicBezTo>
                        <a:pt x="0" y="349746"/>
                        <a:pt x="350120" y="0"/>
                        <a:pt x="782015" y="0"/>
                      </a:cubicBezTo>
                      <a:close/>
                    </a:path>
                  </a:pathLst>
                </a:custGeom>
                <a:solidFill>
                  <a:srgbClr val="001F3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56" name="Freeform: Shape 3155">
                  <a:extLst>
                    <a:ext uri="{FF2B5EF4-FFF2-40B4-BE49-F238E27FC236}">
                      <a16:creationId xmlns:a16="http://schemas.microsoft.com/office/drawing/2014/main" id="{5717EEBB-9B5B-8A75-581C-2CAB5C219A1D}"/>
                    </a:ext>
                  </a:extLst>
                </p:cNvPr>
                <p:cNvSpPr/>
                <p:nvPr/>
              </p:nvSpPr>
              <p:spPr>
                <a:xfrm>
                  <a:off x="4020530" y="2117606"/>
                  <a:ext cx="1113978" cy="743198"/>
                </a:xfrm>
                <a:custGeom>
                  <a:avLst/>
                  <a:gdLst>
                    <a:gd name="connsiteX0" fmla="*/ 697070 w 1485304"/>
                    <a:gd name="connsiteY0" fmla="*/ 237846 h 990930"/>
                    <a:gd name="connsiteX1" fmla="*/ 682016 w 1485304"/>
                    <a:gd name="connsiteY1" fmla="*/ 241002 h 990930"/>
                    <a:gd name="connsiteX2" fmla="*/ 682016 w 1485304"/>
                    <a:gd name="connsiteY2" fmla="*/ 241003 h 990930"/>
                    <a:gd name="connsiteX3" fmla="*/ 710672 w 1485304"/>
                    <a:gd name="connsiteY3" fmla="*/ 501 h 990930"/>
                    <a:gd name="connsiteX4" fmla="*/ 927947 w 1485304"/>
                    <a:gd name="connsiteY4" fmla="*/ 58915 h 990930"/>
                    <a:gd name="connsiteX5" fmla="*/ 1485304 w 1485304"/>
                    <a:gd name="connsiteY5" fmla="*/ 421276 h 990930"/>
                    <a:gd name="connsiteX6" fmla="*/ 1444502 w 1485304"/>
                    <a:gd name="connsiteY6" fmla="*/ 533386 h 990930"/>
                    <a:gd name="connsiteX7" fmla="*/ 1388535 w 1485304"/>
                    <a:gd name="connsiteY7" fmla="*/ 636054 h 990930"/>
                    <a:gd name="connsiteX8" fmla="*/ 1387241 w 1485304"/>
                    <a:gd name="connsiteY8" fmla="*/ 635213 h 990930"/>
                    <a:gd name="connsiteX9" fmla="*/ 1387241 w 1485304"/>
                    <a:gd name="connsiteY9" fmla="*/ 635213 h 990930"/>
                    <a:gd name="connsiteX10" fmla="*/ 800334 w 1485304"/>
                    <a:gd name="connsiteY10" fmla="*/ 253892 h 990930"/>
                    <a:gd name="connsiteX11" fmla="*/ 721814 w 1485304"/>
                    <a:gd name="connsiteY11" fmla="*/ 232657 h 990930"/>
                    <a:gd name="connsiteX12" fmla="*/ 721813 w 1485304"/>
                    <a:gd name="connsiteY12" fmla="*/ 232657 h 990930"/>
                    <a:gd name="connsiteX13" fmla="*/ 762279 w 1485304"/>
                    <a:gd name="connsiteY13" fmla="*/ 236892 h 990930"/>
                    <a:gd name="connsiteX14" fmla="*/ 800333 w 1485304"/>
                    <a:gd name="connsiteY14" fmla="*/ 253892 h 990930"/>
                    <a:gd name="connsiteX15" fmla="*/ 1387241 w 1485304"/>
                    <a:gd name="connsiteY15" fmla="*/ 635213 h 990930"/>
                    <a:gd name="connsiteX16" fmla="*/ 1313675 w 1485304"/>
                    <a:gd name="connsiteY16" fmla="*/ 731179 h 990930"/>
                    <a:gd name="connsiteX17" fmla="*/ 529272 w 1485304"/>
                    <a:gd name="connsiteY17" fmla="*/ 964133 h 990930"/>
                    <a:gd name="connsiteX18" fmla="*/ 198305 w 1485304"/>
                    <a:gd name="connsiteY18" fmla="*/ 781041 h 990930"/>
                    <a:gd name="connsiteX19" fmla="*/ 116117 w 1485304"/>
                    <a:gd name="connsiteY19" fmla="*/ 691216 h 990930"/>
                    <a:gd name="connsiteX20" fmla="*/ 116117 w 1485304"/>
                    <a:gd name="connsiteY20" fmla="*/ 691216 h 990930"/>
                    <a:gd name="connsiteX21" fmla="*/ 115120 w 1485304"/>
                    <a:gd name="connsiteY21" fmla="*/ 690126 h 990930"/>
                    <a:gd name="connsiteX22" fmla="*/ 645627 w 1485304"/>
                    <a:gd name="connsiteY22" fmla="*/ 260118 h 990930"/>
                    <a:gd name="connsiteX23" fmla="*/ 721747 w 1485304"/>
                    <a:gd name="connsiteY23" fmla="*/ 231107 h 990930"/>
                    <a:gd name="connsiteX24" fmla="*/ 752042 w 1485304"/>
                    <a:gd name="connsiteY24" fmla="*/ 234256 h 990930"/>
                    <a:gd name="connsiteX25" fmla="*/ 721746 w 1485304"/>
                    <a:gd name="connsiteY25" fmla="*/ 231106 h 990930"/>
                    <a:gd name="connsiteX26" fmla="*/ 645626 w 1485304"/>
                    <a:gd name="connsiteY26" fmla="*/ 260118 h 990930"/>
                    <a:gd name="connsiteX27" fmla="*/ 115119 w 1485304"/>
                    <a:gd name="connsiteY27" fmla="*/ 690126 h 990930"/>
                    <a:gd name="connsiteX28" fmla="*/ 116117 w 1485304"/>
                    <a:gd name="connsiteY28" fmla="*/ 691216 h 990930"/>
                    <a:gd name="connsiteX29" fmla="*/ 115457 w 1485304"/>
                    <a:gd name="connsiteY29" fmla="*/ 691751 h 990930"/>
                    <a:gd name="connsiteX30" fmla="*/ 50782 w 1485304"/>
                    <a:gd name="connsiteY30" fmla="*/ 594441 h 990930"/>
                    <a:gd name="connsiteX31" fmla="*/ 0 w 1485304"/>
                    <a:gd name="connsiteY31" fmla="*/ 485475 h 990930"/>
                    <a:gd name="connsiteX32" fmla="*/ 499996 w 1485304"/>
                    <a:gd name="connsiteY32" fmla="*/ 80360 h 990930"/>
                    <a:gd name="connsiteX33" fmla="*/ 500518 w 1485304"/>
                    <a:gd name="connsiteY33" fmla="*/ 81274 h 990930"/>
                    <a:gd name="connsiteX34" fmla="*/ 710672 w 1485304"/>
                    <a:gd name="connsiteY34"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721814 w 1485304"/>
                    <a:gd name="connsiteY12" fmla="*/ 232657 h 990930"/>
                    <a:gd name="connsiteX13" fmla="*/ 721813 w 1485304"/>
                    <a:gd name="connsiteY13" fmla="*/ 232657 h 990930"/>
                    <a:gd name="connsiteX14" fmla="*/ 762279 w 1485304"/>
                    <a:gd name="connsiteY14" fmla="*/ 236892 h 990930"/>
                    <a:gd name="connsiteX15" fmla="*/ 800333 w 1485304"/>
                    <a:gd name="connsiteY15" fmla="*/ 253892 h 990930"/>
                    <a:gd name="connsiteX16" fmla="*/ 1387241 w 1485304"/>
                    <a:gd name="connsiteY16" fmla="*/ 635213 h 990930"/>
                    <a:gd name="connsiteX17" fmla="*/ 1313675 w 1485304"/>
                    <a:gd name="connsiteY17" fmla="*/ 731179 h 990930"/>
                    <a:gd name="connsiteX18" fmla="*/ 529272 w 1485304"/>
                    <a:gd name="connsiteY18" fmla="*/ 964133 h 990930"/>
                    <a:gd name="connsiteX19" fmla="*/ 198305 w 1485304"/>
                    <a:gd name="connsiteY19" fmla="*/ 781041 h 990930"/>
                    <a:gd name="connsiteX20" fmla="*/ 116117 w 1485304"/>
                    <a:gd name="connsiteY20" fmla="*/ 691216 h 990930"/>
                    <a:gd name="connsiteX21" fmla="*/ 116117 w 1485304"/>
                    <a:gd name="connsiteY21" fmla="*/ 691216 h 990930"/>
                    <a:gd name="connsiteX22" fmla="*/ 115120 w 1485304"/>
                    <a:gd name="connsiteY22" fmla="*/ 690126 h 990930"/>
                    <a:gd name="connsiteX23" fmla="*/ 645627 w 1485304"/>
                    <a:gd name="connsiteY23" fmla="*/ 260118 h 990930"/>
                    <a:gd name="connsiteX24" fmla="*/ 721747 w 1485304"/>
                    <a:gd name="connsiteY24" fmla="*/ 231107 h 990930"/>
                    <a:gd name="connsiteX25" fmla="*/ 752042 w 1485304"/>
                    <a:gd name="connsiteY25" fmla="*/ 234256 h 990930"/>
                    <a:gd name="connsiteX26" fmla="*/ 721746 w 1485304"/>
                    <a:gd name="connsiteY26" fmla="*/ 231106 h 990930"/>
                    <a:gd name="connsiteX27" fmla="*/ 115119 w 1485304"/>
                    <a:gd name="connsiteY27" fmla="*/ 690126 h 990930"/>
                    <a:gd name="connsiteX28" fmla="*/ 116117 w 1485304"/>
                    <a:gd name="connsiteY28" fmla="*/ 691216 h 990930"/>
                    <a:gd name="connsiteX29" fmla="*/ 115457 w 1485304"/>
                    <a:gd name="connsiteY29" fmla="*/ 691751 h 990930"/>
                    <a:gd name="connsiteX30" fmla="*/ 50782 w 1485304"/>
                    <a:gd name="connsiteY30" fmla="*/ 594441 h 990930"/>
                    <a:gd name="connsiteX31" fmla="*/ 0 w 1485304"/>
                    <a:gd name="connsiteY31" fmla="*/ 485475 h 990930"/>
                    <a:gd name="connsiteX32" fmla="*/ 499996 w 1485304"/>
                    <a:gd name="connsiteY32" fmla="*/ 80360 h 990930"/>
                    <a:gd name="connsiteX33" fmla="*/ 500518 w 1485304"/>
                    <a:gd name="connsiteY33" fmla="*/ 81274 h 990930"/>
                    <a:gd name="connsiteX34" fmla="*/ 710672 w 1485304"/>
                    <a:gd name="connsiteY34"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721814 w 1485304"/>
                    <a:gd name="connsiteY12" fmla="*/ 232657 h 990930"/>
                    <a:gd name="connsiteX13" fmla="*/ 721813 w 1485304"/>
                    <a:gd name="connsiteY13" fmla="*/ 232657 h 990930"/>
                    <a:gd name="connsiteX14" fmla="*/ 762279 w 1485304"/>
                    <a:gd name="connsiteY14" fmla="*/ 236892 h 990930"/>
                    <a:gd name="connsiteX15" fmla="*/ 800333 w 1485304"/>
                    <a:gd name="connsiteY15" fmla="*/ 253892 h 990930"/>
                    <a:gd name="connsiteX16" fmla="*/ 1387241 w 1485304"/>
                    <a:gd name="connsiteY16" fmla="*/ 635213 h 990930"/>
                    <a:gd name="connsiteX17" fmla="*/ 1313675 w 1485304"/>
                    <a:gd name="connsiteY17" fmla="*/ 731179 h 990930"/>
                    <a:gd name="connsiteX18" fmla="*/ 529272 w 1485304"/>
                    <a:gd name="connsiteY18" fmla="*/ 964133 h 990930"/>
                    <a:gd name="connsiteX19" fmla="*/ 198305 w 1485304"/>
                    <a:gd name="connsiteY19" fmla="*/ 781041 h 990930"/>
                    <a:gd name="connsiteX20" fmla="*/ 116117 w 1485304"/>
                    <a:gd name="connsiteY20" fmla="*/ 691216 h 990930"/>
                    <a:gd name="connsiteX21" fmla="*/ 116117 w 1485304"/>
                    <a:gd name="connsiteY21" fmla="*/ 691216 h 990930"/>
                    <a:gd name="connsiteX22" fmla="*/ 115120 w 1485304"/>
                    <a:gd name="connsiteY22" fmla="*/ 690126 h 990930"/>
                    <a:gd name="connsiteX23" fmla="*/ 645627 w 1485304"/>
                    <a:gd name="connsiteY23" fmla="*/ 260118 h 990930"/>
                    <a:gd name="connsiteX24" fmla="*/ 721747 w 1485304"/>
                    <a:gd name="connsiteY24" fmla="*/ 231107 h 990930"/>
                    <a:gd name="connsiteX25" fmla="*/ 752042 w 1485304"/>
                    <a:gd name="connsiteY25" fmla="*/ 234256 h 990930"/>
                    <a:gd name="connsiteX26" fmla="*/ 115119 w 1485304"/>
                    <a:gd name="connsiteY26" fmla="*/ 690126 h 990930"/>
                    <a:gd name="connsiteX27" fmla="*/ 116117 w 1485304"/>
                    <a:gd name="connsiteY27" fmla="*/ 691216 h 990930"/>
                    <a:gd name="connsiteX28" fmla="*/ 115457 w 1485304"/>
                    <a:gd name="connsiteY28" fmla="*/ 691751 h 990930"/>
                    <a:gd name="connsiteX29" fmla="*/ 50782 w 1485304"/>
                    <a:gd name="connsiteY29" fmla="*/ 594441 h 990930"/>
                    <a:gd name="connsiteX30" fmla="*/ 0 w 1485304"/>
                    <a:gd name="connsiteY30" fmla="*/ 485475 h 990930"/>
                    <a:gd name="connsiteX31" fmla="*/ 499996 w 1485304"/>
                    <a:gd name="connsiteY31" fmla="*/ 80360 h 990930"/>
                    <a:gd name="connsiteX32" fmla="*/ 500518 w 1485304"/>
                    <a:gd name="connsiteY32" fmla="*/ 81274 h 990930"/>
                    <a:gd name="connsiteX33" fmla="*/ 710672 w 1485304"/>
                    <a:gd name="connsiteY33"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721814 w 1485304"/>
                    <a:gd name="connsiteY12" fmla="*/ 232657 h 990930"/>
                    <a:gd name="connsiteX13" fmla="*/ 721813 w 1485304"/>
                    <a:gd name="connsiteY13" fmla="*/ 232657 h 990930"/>
                    <a:gd name="connsiteX14" fmla="*/ 762279 w 1485304"/>
                    <a:gd name="connsiteY14" fmla="*/ 236892 h 990930"/>
                    <a:gd name="connsiteX15" fmla="*/ 800333 w 1485304"/>
                    <a:gd name="connsiteY15" fmla="*/ 253892 h 990930"/>
                    <a:gd name="connsiteX16" fmla="*/ 1387241 w 1485304"/>
                    <a:gd name="connsiteY16" fmla="*/ 635213 h 990930"/>
                    <a:gd name="connsiteX17" fmla="*/ 1313675 w 1485304"/>
                    <a:gd name="connsiteY17" fmla="*/ 731179 h 990930"/>
                    <a:gd name="connsiteX18" fmla="*/ 529272 w 1485304"/>
                    <a:gd name="connsiteY18" fmla="*/ 964133 h 990930"/>
                    <a:gd name="connsiteX19" fmla="*/ 198305 w 1485304"/>
                    <a:gd name="connsiteY19" fmla="*/ 781041 h 990930"/>
                    <a:gd name="connsiteX20" fmla="*/ 116117 w 1485304"/>
                    <a:gd name="connsiteY20" fmla="*/ 691216 h 990930"/>
                    <a:gd name="connsiteX21" fmla="*/ 116117 w 1485304"/>
                    <a:gd name="connsiteY21" fmla="*/ 691216 h 990930"/>
                    <a:gd name="connsiteX22" fmla="*/ 115120 w 1485304"/>
                    <a:gd name="connsiteY22" fmla="*/ 690126 h 990930"/>
                    <a:gd name="connsiteX23" fmla="*/ 645627 w 1485304"/>
                    <a:gd name="connsiteY23" fmla="*/ 260118 h 990930"/>
                    <a:gd name="connsiteX24" fmla="*/ 721747 w 1485304"/>
                    <a:gd name="connsiteY24" fmla="*/ 231107 h 990930"/>
                    <a:gd name="connsiteX25" fmla="*/ 115119 w 1485304"/>
                    <a:gd name="connsiteY25" fmla="*/ 690126 h 990930"/>
                    <a:gd name="connsiteX26" fmla="*/ 116117 w 1485304"/>
                    <a:gd name="connsiteY26" fmla="*/ 691216 h 990930"/>
                    <a:gd name="connsiteX27" fmla="*/ 115457 w 1485304"/>
                    <a:gd name="connsiteY27" fmla="*/ 691751 h 990930"/>
                    <a:gd name="connsiteX28" fmla="*/ 50782 w 1485304"/>
                    <a:gd name="connsiteY28" fmla="*/ 594441 h 990930"/>
                    <a:gd name="connsiteX29" fmla="*/ 0 w 1485304"/>
                    <a:gd name="connsiteY29" fmla="*/ 485475 h 990930"/>
                    <a:gd name="connsiteX30" fmla="*/ 499996 w 1485304"/>
                    <a:gd name="connsiteY30" fmla="*/ 80360 h 990930"/>
                    <a:gd name="connsiteX31" fmla="*/ 500518 w 1485304"/>
                    <a:gd name="connsiteY31" fmla="*/ 81274 h 990930"/>
                    <a:gd name="connsiteX32" fmla="*/ 710672 w 1485304"/>
                    <a:gd name="connsiteY32"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721814 w 1485304"/>
                    <a:gd name="connsiteY12" fmla="*/ 232657 h 990930"/>
                    <a:gd name="connsiteX13" fmla="*/ 721813 w 1485304"/>
                    <a:gd name="connsiteY13" fmla="*/ 232657 h 990930"/>
                    <a:gd name="connsiteX14" fmla="*/ 762279 w 1485304"/>
                    <a:gd name="connsiteY14" fmla="*/ 236892 h 990930"/>
                    <a:gd name="connsiteX15" fmla="*/ 800333 w 1485304"/>
                    <a:gd name="connsiteY15" fmla="*/ 253892 h 990930"/>
                    <a:gd name="connsiteX16" fmla="*/ 1387241 w 1485304"/>
                    <a:gd name="connsiteY16" fmla="*/ 635213 h 990930"/>
                    <a:gd name="connsiteX17" fmla="*/ 1313675 w 1485304"/>
                    <a:gd name="connsiteY17" fmla="*/ 731179 h 990930"/>
                    <a:gd name="connsiteX18" fmla="*/ 529272 w 1485304"/>
                    <a:gd name="connsiteY18" fmla="*/ 964133 h 990930"/>
                    <a:gd name="connsiteX19" fmla="*/ 198305 w 1485304"/>
                    <a:gd name="connsiteY19" fmla="*/ 781041 h 990930"/>
                    <a:gd name="connsiteX20" fmla="*/ 116117 w 1485304"/>
                    <a:gd name="connsiteY20" fmla="*/ 691216 h 990930"/>
                    <a:gd name="connsiteX21" fmla="*/ 116117 w 1485304"/>
                    <a:gd name="connsiteY21" fmla="*/ 691216 h 990930"/>
                    <a:gd name="connsiteX22" fmla="*/ 115120 w 1485304"/>
                    <a:gd name="connsiteY22" fmla="*/ 690126 h 990930"/>
                    <a:gd name="connsiteX23" fmla="*/ 645627 w 1485304"/>
                    <a:gd name="connsiteY23" fmla="*/ 260118 h 990930"/>
                    <a:gd name="connsiteX24" fmla="*/ 115119 w 1485304"/>
                    <a:gd name="connsiteY24" fmla="*/ 690126 h 990930"/>
                    <a:gd name="connsiteX25" fmla="*/ 116117 w 1485304"/>
                    <a:gd name="connsiteY25" fmla="*/ 691216 h 990930"/>
                    <a:gd name="connsiteX26" fmla="*/ 115457 w 1485304"/>
                    <a:gd name="connsiteY26" fmla="*/ 691751 h 990930"/>
                    <a:gd name="connsiteX27" fmla="*/ 50782 w 1485304"/>
                    <a:gd name="connsiteY27" fmla="*/ 594441 h 990930"/>
                    <a:gd name="connsiteX28" fmla="*/ 0 w 1485304"/>
                    <a:gd name="connsiteY28" fmla="*/ 485475 h 990930"/>
                    <a:gd name="connsiteX29" fmla="*/ 499996 w 1485304"/>
                    <a:gd name="connsiteY29" fmla="*/ 80360 h 990930"/>
                    <a:gd name="connsiteX30" fmla="*/ 500518 w 1485304"/>
                    <a:gd name="connsiteY30" fmla="*/ 81274 h 990930"/>
                    <a:gd name="connsiteX31" fmla="*/ 710672 w 1485304"/>
                    <a:gd name="connsiteY31"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721814 w 1485304"/>
                    <a:gd name="connsiteY12" fmla="*/ 232657 h 990930"/>
                    <a:gd name="connsiteX13" fmla="*/ 721813 w 1485304"/>
                    <a:gd name="connsiteY13" fmla="*/ 232657 h 990930"/>
                    <a:gd name="connsiteX14" fmla="*/ 762279 w 1485304"/>
                    <a:gd name="connsiteY14" fmla="*/ 236892 h 990930"/>
                    <a:gd name="connsiteX15" fmla="*/ 800333 w 1485304"/>
                    <a:gd name="connsiteY15" fmla="*/ 253892 h 990930"/>
                    <a:gd name="connsiteX16" fmla="*/ 1387241 w 1485304"/>
                    <a:gd name="connsiteY16" fmla="*/ 635213 h 990930"/>
                    <a:gd name="connsiteX17" fmla="*/ 1313675 w 1485304"/>
                    <a:gd name="connsiteY17" fmla="*/ 731179 h 990930"/>
                    <a:gd name="connsiteX18" fmla="*/ 529272 w 1485304"/>
                    <a:gd name="connsiteY18" fmla="*/ 964133 h 990930"/>
                    <a:gd name="connsiteX19" fmla="*/ 198305 w 1485304"/>
                    <a:gd name="connsiteY19" fmla="*/ 781041 h 990930"/>
                    <a:gd name="connsiteX20" fmla="*/ 116117 w 1485304"/>
                    <a:gd name="connsiteY20" fmla="*/ 691216 h 990930"/>
                    <a:gd name="connsiteX21" fmla="*/ 116117 w 1485304"/>
                    <a:gd name="connsiteY21" fmla="*/ 691216 h 990930"/>
                    <a:gd name="connsiteX22" fmla="*/ 115120 w 1485304"/>
                    <a:gd name="connsiteY22" fmla="*/ 690126 h 990930"/>
                    <a:gd name="connsiteX23" fmla="*/ 115119 w 1485304"/>
                    <a:gd name="connsiteY23" fmla="*/ 690126 h 990930"/>
                    <a:gd name="connsiteX24" fmla="*/ 116117 w 1485304"/>
                    <a:gd name="connsiteY24" fmla="*/ 691216 h 990930"/>
                    <a:gd name="connsiteX25" fmla="*/ 115457 w 1485304"/>
                    <a:gd name="connsiteY25" fmla="*/ 691751 h 990930"/>
                    <a:gd name="connsiteX26" fmla="*/ 50782 w 1485304"/>
                    <a:gd name="connsiteY26" fmla="*/ 594441 h 990930"/>
                    <a:gd name="connsiteX27" fmla="*/ 0 w 1485304"/>
                    <a:gd name="connsiteY27" fmla="*/ 485475 h 990930"/>
                    <a:gd name="connsiteX28" fmla="*/ 499996 w 1485304"/>
                    <a:gd name="connsiteY28" fmla="*/ 80360 h 990930"/>
                    <a:gd name="connsiteX29" fmla="*/ 500518 w 1485304"/>
                    <a:gd name="connsiteY29" fmla="*/ 81274 h 990930"/>
                    <a:gd name="connsiteX30" fmla="*/ 710672 w 1485304"/>
                    <a:gd name="connsiteY30"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721814 w 1485304"/>
                    <a:gd name="connsiteY12" fmla="*/ 232657 h 990930"/>
                    <a:gd name="connsiteX13" fmla="*/ 721813 w 1485304"/>
                    <a:gd name="connsiteY13" fmla="*/ 232657 h 990930"/>
                    <a:gd name="connsiteX14" fmla="*/ 800333 w 1485304"/>
                    <a:gd name="connsiteY14" fmla="*/ 253892 h 990930"/>
                    <a:gd name="connsiteX15" fmla="*/ 1387241 w 1485304"/>
                    <a:gd name="connsiteY15" fmla="*/ 635213 h 990930"/>
                    <a:gd name="connsiteX16" fmla="*/ 1313675 w 1485304"/>
                    <a:gd name="connsiteY16" fmla="*/ 731179 h 990930"/>
                    <a:gd name="connsiteX17" fmla="*/ 529272 w 1485304"/>
                    <a:gd name="connsiteY17" fmla="*/ 964133 h 990930"/>
                    <a:gd name="connsiteX18" fmla="*/ 198305 w 1485304"/>
                    <a:gd name="connsiteY18" fmla="*/ 781041 h 990930"/>
                    <a:gd name="connsiteX19" fmla="*/ 116117 w 1485304"/>
                    <a:gd name="connsiteY19" fmla="*/ 691216 h 990930"/>
                    <a:gd name="connsiteX20" fmla="*/ 116117 w 1485304"/>
                    <a:gd name="connsiteY20" fmla="*/ 691216 h 990930"/>
                    <a:gd name="connsiteX21" fmla="*/ 115120 w 1485304"/>
                    <a:gd name="connsiteY21" fmla="*/ 690126 h 990930"/>
                    <a:gd name="connsiteX22" fmla="*/ 115119 w 1485304"/>
                    <a:gd name="connsiteY22" fmla="*/ 690126 h 990930"/>
                    <a:gd name="connsiteX23" fmla="*/ 116117 w 1485304"/>
                    <a:gd name="connsiteY23" fmla="*/ 691216 h 990930"/>
                    <a:gd name="connsiteX24" fmla="*/ 115457 w 1485304"/>
                    <a:gd name="connsiteY24" fmla="*/ 691751 h 990930"/>
                    <a:gd name="connsiteX25" fmla="*/ 50782 w 1485304"/>
                    <a:gd name="connsiteY25" fmla="*/ 594441 h 990930"/>
                    <a:gd name="connsiteX26" fmla="*/ 0 w 1485304"/>
                    <a:gd name="connsiteY26" fmla="*/ 485475 h 990930"/>
                    <a:gd name="connsiteX27" fmla="*/ 499996 w 1485304"/>
                    <a:gd name="connsiteY27" fmla="*/ 80360 h 990930"/>
                    <a:gd name="connsiteX28" fmla="*/ 500518 w 1485304"/>
                    <a:gd name="connsiteY28" fmla="*/ 81274 h 990930"/>
                    <a:gd name="connsiteX29" fmla="*/ 710672 w 1485304"/>
                    <a:gd name="connsiteY29"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721814 w 1485304"/>
                    <a:gd name="connsiteY12" fmla="*/ 232657 h 990930"/>
                    <a:gd name="connsiteX13" fmla="*/ 800333 w 1485304"/>
                    <a:gd name="connsiteY13" fmla="*/ 253892 h 990930"/>
                    <a:gd name="connsiteX14" fmla="*/ 1387241 w 1485304"/>
                    <a:gd name="connsiteY14" fmla="*/ 635213 h 990930"/>
                    <a:gd name="connsiteX15" fmla="*/ 1313675 w 1485304"/>
                    <a:gd name="connsiteY15" fmla="*/ 731179 h 990930"/>
                    <a:gd name="connsiteX16" fmla="*/ 529272 w 1485304"/>
                    <a:gd name="connsiteY16" fmla="*/ 964133 h 990930"/>
                    <a:gd name="connsiteX17" fmla="*/ 198305 w 1485304"/>
                    <a:gd name="connsiteY17" fmla="*/ 781041 h 990930"/>
                    <a:gd name="connsiteX18" fmla="*/ 116117 w 1485304"/>
                    <a:gd name="connsiteY18" fmla="*/ 691216 h 990930"/>
                    <a:gd name="connsiteX19" fmla="*/ 116117 w 1485304"/>
                    <a:gd name="connsiteY19" fmla="*/ 691216 h 990930"/>
                    <a:gd name="connsiteX20" fmla="*/ 115120 w 1485304"/>
                    <a:gd name="connsiteY20" fmla="*/ 690126 h 990930"/>
                    <a:gd name="connsiteX21" fmla="*/ 115119 w 1485304"/>
                    <a:gd name="connsiteY21" fmla="*/ 690126 h 990930"/>
                    <a:gd name="connsiteX22" fmla="*/ 116117 w 1485304"/>
                    <a:gd name="connsiteY22" fmla="*/ 691216 h 990930"/>
                    <a:gd name="connsiteX23" fmla="*/ 115457 w 1485304"/>
                    <a:gd name="connsiteY23" fmla="*/ 691751 h 990930"/>
                    <a:gd name="connsiteX24" fmla="*/ 50782 w 1485304"/>
                    <a:gd name="connsiteY24" fmla="*/ 594441 h 990930"/>
                    <a:gd name="connsiteX25" fmla="*/ 0 w 1485304"/>
                    <a:gd name="connsiteY25" fmla="*/ 485475 h 990930"/>
                    <a:gd name="connsiteX26" fmla="*/ 499996 w 1485304"/>
                    <a:gd name="connsiteY26" fmla="*/ 80360 h 990930"/>
                    <a:gd name="connsiteX27" fmla="*/ 500518 w 1485304"/>
                    <a:gd name="connsiteY27" fmla="*/ 81274 h 990930"/>
                    <a:gd name="connsiteX28" fmla="*/ 710672 w 1485304"/>
                    <a:gd name="connsiteY28"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721814 w 1485304"/>
                    <a:gd name="connsiteY12" fmla="*/ 232657 h 990930"/>
                    <a:gd name="connsiteX13" fmla="*/ 1387241 w 1485304"/>
                    <a:gd name="connsiteY13" fmla="*/ 635213 h 990930"/>
                    <a:gd name="connsiteX14" fmla="*/ 1313675 w 1485304"/>
                    <a:gd name="connsiteY14" fmla="*/ 731179 h 990930"/>
                    <a:gd name="connsiteX15" fmla="*/ 529272 w 1485304"/>
                    <a:gd name="connsiteY15" fmla="*/ 964133 h 990930"/>
                    <a:gd name="connsiteX16" fmla="*/ 198305 w 1485304"/>
                    <a:gd name="connsiteY16" fmla="*/ 781041 h 990930"/>
                    <a:gd name="connsiteX17" fmla="*/ 116117 w 1485304"/>
                    <a:gd name="connsiteY17" fmla="*/ 691216 h 990930"/>
                    <a:gd name="connsiteX18" fmla="*/ 116117 w 1485304"/>
                    <a:gd name="connsiteY18" fmla="*/ 691216 h 990930"/>
                    <a:gd name="connsiteX19" fmla="*/ 115120 w 1485304"/>
                    <a:gd name="connsiteY19" fmla="*/ 690126 h 990930"/>
                    <a:gd name="connsiteX20" fmla="*/ 115119 w 1485304"/>
                    <a:gd name="connsiteY20" fmla="*/ 690126 h 990930"/>
                    <a:gd name="connsiteX21" fmla="*/ 116117 w 1485304"/>
                    <a:gd name="connsiteY21" fmla="*/ 691216 h 990930"/>
                    <a:gd name="connsiteX22" fmla="*/ 115457 w 1485304"/>
                    <a:gd name="connsiteY22" fmla="*/ 691751 h 990930"/>
                    <a:gd name="connsiteX23" fmla="*/ 50782 w 1485304"/>
                    <a:gd name="connsiteY23" fmla="*/ 594441 h 990930"/>
                    <a:gd name="connsiteX24" fmla="*/ 0 w 1485304"/>
                    <a:gd name="connsiteY24" fmla="*/ 485475 h 990930"/>
                    <a:gd name="connsiteX25" fmla="*/ 499996 w 1485304"/>
                    <a:gd name="connsiteY25" fmla="*/ 80360 h 990930"/>
                    <a:gd name="connsiteX26" fmla="*/ 500518 w 1485304"/>
                    <a:gd name="connsiteY26" fmla="*/ 81274 h 990930"/>
                    <a:gd name="connsiteX27" fmla="*/ 710672 w 1485304"/>
                    <a:gd name="connsiteY27"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800334 w 1485304"/>
                    <a:gd name="connsiteY11" fmla="*/ 253892 h 990930"/>
                    <a:gd name="connsiteX12" fmla="*/ 1387241 w 1485304"/>
                    <a:gd name="connsiteY12" fmla="*/ 635213 h 990930"/>
                    <a:gd name="connsiteX13" fmla="*/ 1313675 w 1485304"/>
                    <a:gd name="connsiteY13" fmla="*/ 731179 h 990930"/>
                    <a:gd name="connsiteX14" fmla="*/ 529272 w 1485304"/>
                    <a:gd name="connsiteY14" fmla="*/ 964133 h 990930"/>
                    <a:gd name="connsiteX15" fmla="*/ 198305 w 1485304"/>
                    <a:gd name="connsiteY15" fmla="*/ 781041 h 990930"/>
                    <a:gd name="connsiteX16" fmla="*/ 116117 w 1485304"/>
                    <a:gd name="connsiteY16" fmla="*/ 691216 h 990930"/>
                    <a:gd name="connsiteX17" fmla="*/ 116117 w 1485304"/>
                    <a:gd name="connsiteY17" fmla="*/ 691216 h 990930"/>
                    <a:gd name="connsiteX18" fmla="*/ 115120 w 1485304"/>
                    <a:gd name="connsiteY18" fmla="*/ 690126 h 990930"/>
                    <a:gd name="connsiteX19" fmla="*/ 115119 w 1485304"/>
                    <a:gd name="connsiteY19" fmla="*/ 690126 h 990930"/>
                    <a:gd name="connsiteX20" fmla="*/ 116117 w 1485304"/>
                    <a:gd name="connsiteY20" fmla="*/ 691216 h 990930"/>
                    <a:gd name="connsiteX21" fmla="*/ 115457 w 1485304"/>
                    <a:gd name="connsiteY21" fmla="*/ 691751 h 990930"/>
                    <a:gd name="connsiteX22" fmla="*/ 50782 w 1485304"/>
                    <a:gd name="connsiteY22" fmla="*/ 594441 h 990930"/>
                    <a:gd name="connsiteX23" fmla="*/ 0 w 1485304"/>
                    <a:gd name="connsiteY23" fmla="*/ 485475 h 990930"/>
                    <a:gd name="connsiteX24" fmla="*/ 499996 w 1485304"/>
                    <a:gd name="connsiteY24" fmla="*/ 80360 h 990930"/>
                    <a:gd name="connsiteX25" fmla="*/ 500518 w 1485304"/>
                    <a:gd name="connsiteY25" fmla="*/ 81274 h 990930"/>
                    <a:gd name="connsiteX26" fmla="*/ 710672 w 1485304"/>
                    <a:gd name="connsiteY26" fmla="*/ 501 h 990930"/>
                    <a:gd name="connsiteX0" fmla="*/ 697070 w 1485304"/>
                    <a:gd name="connsiteY0" fmla="*/ 237846 h 990930"/>
                    <a:gd name="connsiteX1" fmla="*/ 682016 w 1485304"/>
                    <a:gd name="connsiteY1" fmla="*/ 241002 h 990930"/>
                    <a:gd name="connsiteX2" fmla="*/ 682016 w 1485304"/>
                    <a:gd name="connsiteY2" fmla="*/ 241003 h 990930"/>
                    <a:gd name="connsiteX3" fmla="*/ 697070 w 1485304"/>
                    <a:gd name="connsiteY3" fmla="*/ 237846 h 990930"/>
                    <a:gd name="connsiteX4" fmla="*/ 710672 w 1485304"/>
                    <a:gd name="connsiteY4" fmla="*/ 501 h 990930"/>
                    <a:gd name="connsiteX5" fmla="*/ 927947 w 1485304"/>
                    <a:gd name="connsiteY5" fmla="*/ 58915 h 990930"/>
                    <a:gd name="connsiteX6" fmla="*/ 1485304 w 1485304"/>
                    <a:gd name="connsiteY6" fmla="*/ 421276 h 990930"/>
                    <a:gd name="connsiteX7" fmla="*/ 1444502 w 1485304"/>
                    <a:gd name="connsiteY7" fmla="*/ 533386 h 990930"/>
                    <a:gd name="connsiteX8" fmla="*/ 1388535 w 1485304"/>
                    <a:gd name="connsiteY8" fmla="*/ 636054 h 990930"/>
                    <a:gd name="connsiteX9" fmla="*/ 1387241 w 1485304"/>
                    <a:gd name="connsiteY9" fmla="*/ 635213 h 990930"/>
                    <a:gd name="connsiteX10" fmla="*/ 1387241 w 1485304"/>
                    <a:gd name="connsiteY10" fmla="*/ 635213 h 990930"/>
                    <a:gd name="connsiteX11" fmla="*/ 1387241 w 1485304"/>
                    <a:gd name="connsiteY11" fmla="*/ 635213 h 990930"/>
                    <a:gd name="connsiteX12" fmla="*/ 1313675 w 1485304"/>
                    <a:gd name="connsiteY12" fmla="*/ 731179 h 990930"/>
                    <a:gd name="connsiteX13" fmla="*/ 529272 w 1485304"/>
                    <a:gd name="connsiteY13" fmla="*/ 964133 h 990930"/>
                    <a:gd name="connsiteX14" fmla="*/ 198305 w 1485304"/>
                    <a:gd name="connsiteY14" fmla="*/ 781041 h 990930"/>
                    <a:gd name="connsiteX15" fmla="*/ 116117 w 1485304"/>
                    <a:gd name="connsiteY15" fmla="*/ 691216 h 990930"/>
                    <a:gd name="connsiteX16" fmla="*/ 116117 w 1485304"/>
                    <a:gd name="connsiteY16" fmla="*/ 691216 h 990930"/>
                    <a:gd name="connsiteX17" fmla="*/ 115120 w 1485304"/>
                    <a:gd name="connsiteY17" fmla="*/ 690126 h 990930"/>
                    <a:gd name="connsiteX18" fmla="*/ 115119 w 1485304"/>
                    <a:gd name="connsiteY18" fmla="*/ 690126 h 990930"/>
                    <a:gd name="connsiteX19" fmla="*/ 116117 w 1485304"/>
                    <a:gd name="connsiteY19" fmla="*/ 691216 h 990930"/>
                    <a:gd name="connsiteX20" fmla="*/ 115457 w 1485304"/>
                    <a:gd name="connsiteY20" fmla="*/ 691751 h 990930"/>
                    <a:gd name="connsiteX21" fmla="*/ 50782 w 1485304"/>
                    <a:gd name="connsiteY21" fmla="*/ 594441 h 990930"/>
                    <a:gd name="connsiteX22" fmla="*/ 0 w 1485304"/>
                    <a:gd name="connsiteY22" fmla="*/ 485475 h 990930"/>
                    <a:gd name="connsiteX23" fmla="*/ 499996 w 1485304"/>
                    <a:gd name="connsiteY23" fmla="*/ 80360 h 990930"/>
                    <a:gd name="connsiteX24" fmla="*/ 500518 w 1485304"/>
                    <a:gd name="connsiteY24" fmla="*/ 81274 h 990930"/>
                    <a:gd name="connsiteX25" fmla="*/ 710672 w 1485304"/>
                    <a:gd name="connsiteY25" fmla="*/ 501 h 990930"/>
                    <a:gd name="connsiteX0" fmla="*/ 682016 w 1485304"/>
                    <a:gd name="connsiteY0" fmla="*/ 241003 h 990930"/>
                    <a:gd name="connsiteX1" fmla="*/ 682016 w 1485304"/>
                    <a:gd name="connsiteY1" fmla="*/ 241002 h 990930"/>
                    <a:gd name="connsiteX2" fmla="*/ 682016 w 1485304"/>
                    <a:gd name="connsiteY2" fmla="*/ 241003 h 990930"/>
                    <a:gd name="connsiteX3" fmla="*/ 710672 w 1485304"/>
                    <a:gd name="connsiteY3" fmla="*/ 501 h 990930"/>
                    <a:gd name="connsiteX4" fmla="*/ 927947 w 1485304"/>
                    <a:gd name="connsiteY4" fmla="*/ 58915 h 990930"/>
                    <a:gd name="connsiteX5" fmla="*/ 1485304 w 1485304"/>
                    <a:gd name="connsiteY5" fmla="*/ 421276 h 990930"/>
                    <a:gd name="connsiteX6" fmla="*/ 1444502 w 1485304"/>
                    <a:gd name="connsiteY6" fmla="*/ 533386 h 990930"/>
                    <a:gd name="connsiteX7" fmla="*/ 1388535 w 1485304"/>
                    <a:gd name="connsiteY7" fmla="*/ 636054 h 990930"/>
                    <a:gd name="connsiteX8" fmla="*/ 1387241 w 1485304"/>
                    <a:gd name="connsiteY8" fmla="*/ 635213 h 990930"/>
                    <a:gd name="connsiteX9" fmla="*/ 1387241 w 1485304"/>
                    <a:gd name="connsiteY9" fmla="*/ 635213 h 990930"/>
                    <a:gd name="connsiteX10" fmla="*/ 1387241 w 1485304"/>
                    <a:gd name="connsiteY10" fmla="*/ 635213 h 990930"/>
                    <a:gd name="connsiteX11" fmla="*/ 1313675 w 1485304"/>
                    <a:gd name="connsiteY11" fmla="*/ 731179 h 990930"/>
                    <a:gd name="connsiteX12" fmla="*/ 529272 w 1485304"/>
                    <a:gd name="connsiteY12" fmla="*/ 964133 h 990930"/>
                    <a:gd name="connsiteX13" fmla="*/ 198305 w 1485304"/>
                    <a:gd name="connsiteY13" fmla="*/ 781041 h 990930"/>
                    <a:gd name="connsiteX14" fmla="*/ 116117 w 1485304"/>
                    <a:gd name="connsiteY14" fmla="*/ 691216 h 990930"/>
                    <a:gd name="connsiteX15" fmla="*/ 116117 w 1485304"/>
                    <a:gd name="connsiteY15" fmla="*/ 691216 h 990930"/>
                    <a:gd name="connsiteX16" fmla="*/ 115120 w 1485304"/>
                    <a:gd name="connsiteY16" fmla="*/ 690126 h 990930"/>
                    <a:gd name="connsiteX17" fmla="*/ 115119 w 1485304"/>
                    <a:gd name="connsiteY17" fmla="*/ 690126 h 990930"/>
                    <a:gd name="connsiteX18" fmla="*/ 116117 w 1485304"/>
                    <a:gd name="connsiteY18" fmla="*/ 691216 h 990930"/>
                    <a:gd name="connsiteX19" fmla="*/ 115457 w 1485304"/>
                    <a:gd name="connsiteY19" fmla="*/ 691751 h 990930"/>
                    <a:gd name="connsiteX20" fmla="*/ 50782 w 1485304"/>
                    <a:gd name="connsiteY20" fmla="*/ 594441 h 990930"/>
                    <a:gd name="connsiteX21" fmla="*/ 0 w 1485304"/>
                    <a:gd name="connsiteY21" fmla="*/ 485475 h 990930"/>
                    <a:gd name="connsiteX22" fmla="*/ 499996 w 1485304"/>
                    <a:gd name="connsiteY22" fmla="*/ 80360 h 990930"/>
                    <a:gd name="connsiteX23" fmla="*/ 500518 w 1485304"/>
                    <a:gd name="connsiteY23" fmla="*/ 81274 h 990930"/>
                    <a:gd name="connsiteX24" fmla="*/ 710672 w 1485304"/>
                    <a:gd name="connsiteY24" fmla="*/ 501 h 990930"/>
                    <a:gd name="connsiteX0" fmla="*/ 710672 w 1485304"/>
                    <a:gd name="connsiteY0" fmla="*/ 501 h 990930"/>
                    <a:gd name="connsiteX1" fmla="*/ 927947 w 1485304"/>
                    <a:gd name="connsiteY1" fmla="*/ 58915 h 990930"/>
                    <a:gd name="connsiteX2" fmla="*/ 1485304 w 1485304"/>
                    <a:gd name="connsiteY2" fmla="*/ 421276 h 990930"/>
                    <a:gd name="connsiteX3" fmla="*/ 1444502 w 1485304"/>
                    <a:gd name="connsiteY3" fmla="*/ 533386 h 990930"/>
                    <a:gd name="connsiteX4" fmla="*/ 1388535 w 1485304"/>
                    <a:gd name="connsiteY4" fmla="*/ 636054 h 990930"/>
                    <a:gd name="connsiteX5" fmla="*/ 1387241 w 1485304"/>
                    <a:gd name="connsiteY5" fmla="*/ 635213 h 990930"/>
                    <a:gd name="connsiteX6" fmla="*/ 1387241 w 1485304"/>
                    <a:gd name="connsiteY6" fmla="*/ 635213 h 990930"/>
                    <a:gd name="connsiteX7" fmla="*/ 1387241 w 1485304"/>
                    <a:gd name="connsiteY7" fmla="*/ 635213 h 990930"/>
                    <a:gd name="connsiteX8" fmla="*/ 1313675 w 1485304"/>
                    <a:gd name="connsiteY8" fmla="*/ 731179 h 990930"/>
                    <a:gd name="connsiteX9" fmla="*/ 529272 w 1485304"/>
                    <a:gd name="connsiteY9" fmla="*/ 964133 h 990930"/>
                    <a:gd name="connsiteX10" fmla="*/ 198305 w 1485304"/>
                    <a:gd name="connsiteY10" fmla="*/ 781041 h 990930"/>
                    <a:gd name="connsiteX11" fmla="*/ 116117 w 1485304"/>
                    <a:gd name="connsiteY11" fmla="*/ 691216 h 990930"/>
                    <a:gd name="connsiteX12" fmla="*/ 116117 w 1485304"/>
                    <a:gd name="connsiteY12" fmla="*/ 691216 h 990930"/>
                    <a:gd name="connsiteX13" fmla="*/ 115120 w 1485304"/>
                    <a:gd name="connsiteY13" fmla="*/ 690126 h 990930"/>
                    <a:gd name="connsiteX14" fmla="*/ 115119 w 1485304"/>
                    <a:gd name="connsiteY14" fmla="*/ 690126 h 990930"/>
                    <a:gd name="connsiteX15" fmla="*/ 116117 w 1485304"/>
                    <a:gd name="connsiteY15" fmla="*/ 691216 h 990930"/>
                    <a:gd name="connsiteX16" fmla="*/ 115457 w 1485304"/>
                    <a:gd name="connsiteY16" fmla="*/ 691751 h 990930"/>
                    <a:gd name="connsiteX17" fmla="*/ 50782 w 1485304"/>
                    <a:gd name="connsiteY17" fmla="*/ 594441 h 990930"/>
                    <a:gd name="connsiteX18" fmla="*/ 0 w 1485304"/>
                    <a:gd name="connsiteY18" fmla="*/ 485475 h 990930"/>
                    <a:gd name="connsiteX19" fmla="*/ 499996 w 1485304"/>
                    <a:gd name="connsiteY19" fmla="*/ 80360 h 990930"/>
                    <a:gd name="connsiteX20" fmla="*/ 500518 w 1485304"/>
                    <a:gd name="connsiteY20" fmla="*/ 81274 h 990930"/>
                    <a:gd name="connsiteX21" fmla="*/ 710672 w 1485304"/>
                    <a:gd name="connsiteY21" fmla="*/ 501 h 99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5304" h="990930">
                      <a:moveTo>
                        <a:pt x="710672" y="501"/>
                      </a:moveTo>
                      <a:cubicBezTo>
                        <a:pt x="785653" y="-3441"/>
                        <a:pt x="861821" y="15816"/>
                        <a:pt x="927947" y="58915"/>
                      </a:cubicBezTo>
                      <a:lnTo>
                        <a:pt x="1485304" y="421276"/>
                      </a:lnTo>
                      <a:cubicBezTo>
                        <a:pt x="1474206" y="459830"/>
                        <a:pt x="1460954" y="497808"/>
                        <a:pt x="1444502" y="533386"/>
                      </a:cubicBezTo>
                      <a:cubicBezTo>
                        <a:pt x="1427850" y="569685"/>
                        <a:pt x="1409436" y="603970"/>
                        <a:pt x="1388535" y="636054"/>
                      </a:cubicBezTo>
                      <a:lnTo>
                        <a:pt x="1387241" y="635213"/>
                      </a:lnTo>
                      <a:lnTo>
                        <a:pt x="1387241" y="635213"/>
                      </a:lnTo>
                      <a:lnTo>
                        <a:pt x="1387241" y="635213"/>
                      </a:lnTo>
                      <a:lnTo>
                        <a:pt x="1313675" y="731179"/>
                      </a:lnTo>
                      <a:cubicBezTo>
                        <a:pt x="1122964" y="943044"/>
                        <a:pt x="823101" y="1042865"/>
                        <a:pt x="529272" y="964133"/>
                      </a:cubicBezTo>
                      <a:cubicBezTo>
                        <a:pt x="401193" y="929815"/>
                        <a:pt x="288924" y="865560"/>
                        <a:pt x="198305" y="781041"/>
                      </a:cubicBezTo>
                      <a:lnTo>
                        <a:pt x="116117" y="691216"/>
                      </a:lnTo>
                      <a:lnTo>
                        <a:pt x="116117" y="691216"/>
                      </a:lnTo>
                      <a:lnTo>
                        <a:pt x="115120" y="690126"/>
                      </a:lnTo>
                      <a:lnTo>
                        <a:pt x="115119" y="690126"/>
                      </a:lnTo>
                      <a:lnTo>
                        <a:pt x="116117" y="691216"/>
                      </a:lnTo>
                      <a:lnTo>
                        <a:pt x="115457" y="691751"/>
                      </a:lnTo>
                      <a:cubicBezTo>
                        <a:pt x="91472" y="660717"/>
                        <a:pt x="70219" y="628106"/>
                        <a:pt x="50782" y="594441"/>
                      </a:cubicBezTo>
                      <a:cubicBezTo>
                        <a:pt x="31013" y="559153"/>
                        <a:pt x="13782" y="523009"/>
                        <a:pt x="0" y="485475"/>
                      </a:cubicBezTo>
                      <a:lnTo>
                        <a:pt x="499996" y="80360"/>
                      </a:lnTo>
                      <a:lnTo>
                        <a:pt x="500518" y="81274"/>
                      </a:lnTo>
                      <a:cubicBezTo>
                        <a:pt x="561897" y="31582"/>
                        <a:pt x="635691" y="4442"/>
                        <a:pt x="710672" y="501"/>
                      </a:cubicBezTo>
                      <a:close/>
                    </a:path>
                  </a:pathLst>
                </a:custGeom>
                <a:solidFill>
                  <a:srgbClr val="3AC6E1">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57" name="Freeform: Shape 3156">
                  <a:extLst>
                    <a:ext uri="{FF2B5EF4-FFF2-40B4-BE49-F238E27FC236}">
                      <a16:creationId xmlns:a16="http://schemas.microsoft.com/office/drawing/2014/main" id="{6A0E77A6-8E1C-E8AE-C60A-3F52DC5AA4F4}"/>
                    </a:ext>
                  </a:extLst>
                </p:cNvPr>
                <p:cNvSpPr/>
                <p:nvPr/>
              </p:nvSpPr>
              <p:spPr>
                <a:xfrm>
                  <a:off x="4107617" y="2291969"/>
                  <a:ext cx="953343" cy="568835"/>
                </a:xfrm>
                <a:custGeom>
                  <a:avLst/>
                  <a:gdLst>
                    <a:gd name="connsiteX0" fmla="*/ 605696 w 1271124"/>
                    <a:gd name="connsiteY0" fmla="*/ 173 h 758446"/>
                    <a:gd name="connsiteX1" fmla="*/ 684216 w 1271124"/>
                    <a:gd name="connsiteY1" fmla="*/ 21408 h 758446"/>
                    <a:gd name="connsiteX2" fmla="*/ 1271124 w 1271124"/>
                    <a:gd name="connsiteY2" fmla="*/ 402729 h 758446"/>
                    <a:gd name="connsiteX3" fmla="*/ 1197558 w 1271124"/>
                    <a:gd name="connsiteY3" fmla="*/ 498695 h 758446"/>
                    <a:gd name="connsiteX4" fmla="*/ 413155 w 1271124"/>
                    <a:gd name="connsiteY4" fmla="*/ 731649 h 758446"/>
                    <a:gd name="connsiteX5" fmla="*/ 82188 w 1271124"/>
                    <a:gd name="connsiteY5" fmla="*/ 548557 h 758446"/>
                    <a:gd name="connsiteX6" fmla="*/ 0 w 1271124"/>
                    <a:gd name="connsiteY6" fmla="*/ 458732 h 758446"/>
                    <a:gd name="connsiteX7" fmla="*/ 529846 w 1271124"/>
                    <a:gd name="connsiteY7" fmla="*/ 29259 h 758446"/>
                    <a:gd name="connsiteX8" fmla="*/ 605696 w 1271124"/>
                    <a:gd name="connsiteY8" fmla="*/ 173 h 75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124" h="758446">
                      <a:moveTo>
                        <a:pt x="605696" y="173"/>
                      </a:moveTo>
                      <a:cubicBezTo>
                        <a:pt x="632793" y="-1218"/>
                        <a:pt x="660335" y="5778"/>
                        <a:pt x="684216" y="21408"/>
                      </a:cubicBezTo>
                      <a:lnTo>
                        <a:pt x="1271124" y="402729"/>
                      </a:lnTo>
                      <a:lnTo>
                        <a:pt x="1197558" y="498695"/>
                      </a:lnTo>
                      <a:cubicBezTo>
                        <a:pt x="1006847" y="710560"/>
                        <a:pt x="706984" y="810381"/>
                        <a:pt x="413155" y="731649"/>
                      </a:cubicBezTo>
                      <a:cubicBezTo>
                        <a:pt x="285076" y="697331"/>
                        <a:pt x="172807" y="633076"/>
                        <a:pt x="82188" y="548557"/>
                      </a:cubicBezTo>
                      <a:lnTo>
                        <a:pt x="0" y="458732"/>
                      </a:lnTo>
                      <a:lnTo>
                        <a:pt x="529846" y="29259"/>
                      </a:lnTo>
                      <a:cubicBezTo>
                        <a:pt x="551948" y="11342"/>
                        <a:pt x="578600" y="1564"/>
                        <a:pt x="605696" y="173"/>
                      </a:cubicBezTo>
                      <a:close/>
                    </a:path>
                  </a:pathLst>
                </a:custGeom>
                <a:solidFill>
                  <a:srgbClr val="3AC6E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pic>
              <p:nvPicPr>
                <p:cNvPr id="3158" name="Graphic 3157" descr="Lightbulb with solid fill">
                  <a:extLst>
                    <a:ext uri="{FF2B5EF4-FFF2-40B4-BE49-F238E27FC236}">
                      <a16:creationId xmlns:a16="http://schemas.microsoft.com/office/drawing/2014/main" id="{128CFB31-613E-EF05-BAB3-820F275E2B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9367" y="2371515"/>
                  <a:ext cx="365267" cy="365267"/>
                </a:xfrm>
                <a:prstGeom prst="rect">
                  <a:avLst/>
                </a:prstGeom>
              </p:spPr>
            </p:pic>
          </p:grpSp>
          <p:grpSp>
            <p:nvGrpSpPr>
              <p:cNvPr id="3129" name="Group 3128">
                <a:extLst>
                  <a:ext uri="{FF2B5EF4-FFF2-40B4-BE49-F238E27FC236}">
                    <a16:creationId xmlns:a16="http://schemas.microsoft.com/office/drawing/2014/main" id="{6B344937-C183-C4C8-8C6D-B3E043A29CF4}"/>
                  </a:ext>
                </a:extLst>
              </p:cNvPr>
              <p:cNvGrpSpPr/>
              <p:nvPr/>
            </p:nvGrpSpPr>
            <p:grpSpPr>
              <a:xfrm>
                <a:off x="5327176" y="2665844"/>
                <a:ext cx="1171622" cy="1173317"/>
                <a:chOff x="5327176" y="2665844"/>
                <a:chExt cx="1171622" cy="1173317"/>
              </a:xfrm>
            </p:grpSpPr>
            <p:sp>
              <p:nvSpPr>
                <p:cNvPr id="3151" name="Freeform: Shape 3150">
                  <a:extLst>
                    <a:ext uri="{FF2B5EF4-FFF2-40B4-BE49-F238E27FC236}">
                      <a16:creationId xmlns:a16="http://schemas.microsoft.com/office/drawing/2014/main" id="{61871151-F60E-102D-D62E-EFE759CB4E38}"/>
                    </a:ext>
                  </a:extLst>
                </p:cNvPr>
                <p:cNvSpPr/>
                <p:nvPr/>
              </p:nvSpPr>
              <p:spPr>
                <a:xfrm>
                  <a:off x="5440655" y="2665844"/>
                  <a:ext cx="1058143" cy="1173317"/>
                </a:xfrm>
                <a:custGeom>
                  <a:avLst/>
                  <a:gdLst>
                    <a:gd name="connsiteX0" fmla="*/ 530858 w 1410857"/>
                    <a:gd name="connsiteY0" fmla="*/ 1557471 h 1564422"/>
                    <a:gd name="connsiteX1" fmla="*/ 583687 w 1410857"/>
                    <a:gd name="connsiteY1" fmla="*/ 1562091 h 1564422"/>
                    <a:gd name="connsiteX2" fmla="*/ 549916 w 1410857"/>
                    <a:gd name="connsiteY2" fmla="*/ 1560384 h 1564422"/>
                    <a:gd name="connsiteX3" fmla="*/ 1 w 1410857"/>
                    <a:gd name="connsiteY3" fmla="*/ 323134 h 1564422"/>
                    <a:gd name="connsiteX4" fmla="*/ 377341 w 1410857"/>
                    <a:gd name="connsiteY4" fmla="*/ 1518991 h 1564422"/>
                    <a:gd name="connsiteX5" fmla="*/ 377339 w 1410857"/>
                    <a:gd name="connsiteY5" fmla="*/ 1518991 h 1564422"/>
                    <a:gd name="connsiteX6" fmla="*/ 0 w 1410857"/>
                    <a:gd name="connsiteY6" fmla="*/ 323135 h 1564422"/>
                    <a:gd name="connsiteX7" fmla="*/ 629777 w 1410857"/>
                    <a:gd name="connsiteY7" fmla="*/ 0 h 1564422"/>
                    <a:gd name="connsiteX8" fmla="*/ 1410857 w 1410857"/>
                    <a:gd name="connsiteY8" fmla="*/ 782211 h 1564422"/>
                    <a:gd name="connsiteX9" fmla="*/ 629777 w 1410857"/>
                    <a:gd name="connsiteY9" fmla="*/ 1564422 h 1564422"/>
                    <a:gd name="connsiteX10" fmla="*/ 610650 w 1410857"/>
                    <a:gd name="connsiteY10" fmla="*/ 1563455 h 1564422"/>
                    <a:gd name="connsiteX11" fmla="*/ 816094 w 1410857"/>
                    <a:gd name="connsiteY11" fmla="*/ 932270 h 1564422"/>
                    <a:gd name="connsiteX12" fmla="*/ 683871 w 1410857"/>
                    <a:gd name="connsiteY12" fmla="*/ 525193 h 1564422"/>
                    <a:gd name="connsiteX13" fmla="*/ 684619 w 1410857"/>
                    <a:gd name="connsiteY13" fmla="*/ 524452 h 1564422"/>
                    <a:gd name="connsiteX14" fmla="*/ 171208 w 1410857"/>
                    <a:gd name="connsiteY14" fmla="*/ 151651 h 1564422"/>
                    <a:gd name="connsiteX15" fmla="*/ 193068 w 1410857"/>
                    <a:gd name="connsiteY15" fmla="*/ 133590 h 1564422"/>
                    <a:gd name="connsiteX16" fmla="*/ 629777 w 1410857"/>
                    <a:gd name="connsiteY16" fmla="*/ 0 h 1564422"/>
                    <a:gd name="connsiteX0" fmla="*/ 530858 w 1410857"/>
                    <a:gd name="connsiteY0" fmla="*/ 1557471 h 1564422"/>
                    <a:gd name="connsiteX1" fmla="*/ 583687 w 1410857"/>
                    <a:gd name="connsiteY1" fmla="*/ 1562091 h 1564422"/>
                    <a:gd name="connsiteX2" fmla="*/ 549916 w 1410857"/>
                    <a:gd name="connsiteY2" fmla="*/ 1560384 h 1564422"/>
                    <a:gd name="connsiteX3" fmla="*/ 530858 w 1410857"/>
                    <a:gd name="connsiteY3" fmla="*/ 1557471 h 1564422"/>
                    <a:gd name="connsiteX4" fmla="*/ 1 w 1410857"/>
                    <a:gd name="connsiteY4" fmla="*/ 323134 h 1564422"/>
                    <a:gd name="connsiteX5" fmla="*/ 377341 w 1410857"/>
                    <a:gd name="connsiteY5" fmla="*/ 1518991 h 1564422"/>
                    <a:gd name="connsiteX6" fmla="*/ 377339 w 1410857"/>
                    <a:gd name="connsiteY6" fmla="*/ 1518991 h 1564422"/>
                    <a:gd name="connsiteX7" fmla="*/ 0 w 1410857"/>
                    <a:gd name="connsiteY7" fmla="*/ 323135 h 1564422"/>
                    <a:gd name="connsiteX8" fmla="*/ 1 w 1410857"/>
                    <a:gd name="connsiteY8" fmla="*/ 323134 h 1564422"/>
                    <a:gd name="connsiteX9" fmla="*/ 629777 w 1410857"/>
                    <a:gd name="connsiteY9" fmla="*/ 0 h 1564422"/>
                    <a:gd name="connsiteX10" fmla="*/ 1410857 w 1410857"/>
                    <a:gd name="connsiteY10" fmla="*/ 782211 h 1564422"/>
                    <a:gd name="connsiteX11" fmla="*/ 629777 w 1410857"/>
                    <a:gd name="connsiteY11" fmla="*/ 1564422 h 1564422"/>
                    <a:gd name="connsiteX12" fmla="*/ 610650 w 1410857"/>
                    <a:gd name="connsiteY12" fmla="*/ 1563455 h 1564422"/>
                    <a:gd name="connsiteX13" fmla="*/ 755134 w 1410857"/>
                    <a:gd name="connsiteY13" fmla="*/ 942430 h 1564422"/>
                    <a:gd name="connsiteX14" fmla="*/ 683871 w 1410857"/>
                    <a:gd name="connsiteY14" fmla="*/ 525193 h 1564422"/>
                    <a:gd name="connsiteX15" fmla="*/ 684619 w 1410857"/>
                    <a:gd name="connsiteY15" fmla="*/ 524452 h 1564422"/>
                    <a:gd name="connsiteX16" fmla="*/ 171208 w 1410857"/>
                    <a:gd name="connsiteY16" fmla="*/ 151651 h 1564422"/>
                    <a:gd name="connsiteX17" fmla="*/ 193068 w 1410857"/>
                    <a:gd name="connsiteY17" fmla="*/ 133590 h 1564422"/>
                    <a:gd name="connsiteX18" fmla="*/ 629777 w 1410857"/>
                    <a:gd name="connsiteY18" fmla="*/ 0 h 1564422"/>
                    <a:gd name="connsiteX0" fmla="*/ 530858 w 1410857"/>
                    <a:gd name="connsiteY0" fmla="*/ 1557471 h 1564422"/>
                    <a:gd name="connsiteX1" fmla="*/ 583687 w 1410857"/>
                    <a:gd name="connsiteY1" fmla="*/ 1562091 h 1564422"/>
                    <a:gd name="connsiteX2" fmla="*/ 549916 w 1410857"/>
                    <a:gd name="connsiteY2" fmla="*/ 1560384 h 1564422"/>
                    <a:gd name="connsiteX3" fmla="*/ 530858 w 1410857"/>
                    <a:gd name="connsiteY3" fmla="*/ 1557471 h 1564422"/>
                    <a:gd name="connsiteX4" fmla="*/ 1 w 1410857"/>
                    <a:gd name="connsiteY4" fmla="*/ 323134 h 1564422"/>
                    <a:gd name="connsiteX5" fmla="*/ 377341 w 1410857"/>
                    <a:gd name="connsiteY5" fmla="*/ 1518991 h 1564422"/>
                    <a:gd name="connsiteX6" fmla="*/ 377339 w 1410857"/>
                    <a:gd name="connsiteY6" fmla="*/ 1518991 h 1564422"/>
                    <a:gd name="connsiteX7" fmla="*/ 0 w 1410857"/>
                    <a:gd name="connsiteY7" fmla="*/ 323135 h 1564422"/>
                    <a:gd name="connsiteX8" fmla="*/ 1 w 1410857"/>
                    <a:gd name="connsiteY8" fmla="*/ 323134 h 1564422"/>
                    <a:gd name="connsiteX9" fmla="*/ 629777 w 1410857"/>
                    <a:gd name="connsiteY9" fmla="*/ 0 h 1564422"/>
                    <a:gd name="connsiteX10" fmla="*/ 1410857 w 1410857"/>
                    <a:gd name="connsiteY10" fmla="*/ 782211 h 1564422"/>
                    <a:gd name="connsiteX11" fmla="*/ 629777 w 1410857"/>
                    <a:gd name="connsiteY11" fmla="*/ 1564422 h 1564422"/>
                    <a:gd name="connsiteX12" fmla="*/ 610650 w 1410857"/>
                    <a:gd name="connsiteY12" fmla="*/ 1563455 h 1564422"/>
                    <a:gd name="connsiteX13" fmla="*/ 755134 w 1410857"/>
                    <a:gd name="connsiteY13" fmla="*/ 942430 h 1564422"/>
                    <a:gd name="connsiteX14" fmla="*/ 683871 w 1410857"/>
                    <a:gd name="connsiteY14" fmla="*/ 525193 h 1564422"/>
                    <a:gd name="connsiteX15" fmla="*/ 623659 w 1410857"/>
                    <a:gd name="connsiteY15" fmla="*/ 554932 h 1564422"/>
                    <a:gd name="connsiteX16" fmla="*/ 171208 w 1410857"/>
                    <a:gd name="connsiteY16" fmla="*/ 151651 h 1564422"/>
                    <a:gd name="connsiteX17" fmla="*/ 193068 w 1410857"/>
                    <a:gd name="connsiteY17" fmla="*/ 133590 h 1564422"/>
                    <a:gd name="connsiteX18" fmla="*/ 629777 w 1410857"/>
                    <a:gd name="connsiteY18" fmla="*/ 0 h 1564422"/>
                    <a:gd name="connsiteX0" fmla="*/ 530858 w 1410857"/>
                    <a:gd name="connsiteY0" fmla="*/ 1557471 h 1564422"/>
                    <a:gd name="connsiteX1" fmla="*/ 583687 w 1410857"/>
                    <a:gd name="connsiteY1" fmla="*/ 1562091 h 1564422"/>
                    <a:gd name="connsiteX2" fmla="*/ 549916 w 1410857"/>
                    <a:gd name="connsiteY2" fmla="*/ 1560384 h 1564422"/>
                    <a:gd name="connsiteX3" fmla="*/ 530858 w 1410857"/>
                    <a:gd name="connsiteY3" fmla="*/ 1557471 h 1564422"/>
                    <a:gd name="connsiteX4" fmla="*/ 1 w 1410857"/>
                    <a:gd name="connsiteY4" fmla="*/ 323134 h 1564422"/>
                    <a:gd name="connsiteX5" fmla="*/ 377341 w 1410857"/>
                    <a:gd name="connsiteY5" fmla="*/ 1518991 h 1564422"/>
                    <a:gd name="connsiteX6" fmla="*/ 377339 w 1410857"/>
                    <a:gd name="connsiteY6" fmla="*/ 1518991 h 1564422"/>
                    <a:gd name="connsiteX7" fmla="*/ 0 w 1410857"/>
                    <a:gd name="connsiteY7" fmla="*/ 323135 h 1564422"/>
                    <a:gd name="connsiteX8" fmla="*/ 1 w 1410857"/>
                    <a:gd name="connsiteY8" fmla="*/ 323134 h 1564422"/>
                    <a:gd name="connsiteX9" fmla="*/ 629777 w 1410857"/>
                    <a:gd name="connsiteY9" fmla="*/ 0 h 1564422"/>
                    <a:gd name="connsiteX10" fmla="*/ 1410857 w 1410857"/>
                    <a:gd name="connsiteY10" fmla="*/ 782211 h 1564422"/>
                    <a:gd name="connsiteX11" fmla="*/ 629777 w 1410857"/>
                    <a:gd name="connsiteY11" fmla="*/ 1564422 h 1564422"/>
                    <a:gd name="connsiteX12" fmla="*/ 610650 w 1410857"/>
                    <a:gd name="connsiteY12" fmla="*/ 1563455 h 1564422"/>
                    <a:gd name="connsiteX13" fmla="*/ 755134 w 1410857"/>
                    <a:gd name="connsiteY13" fmla="*/ 942430 h 1564422"/>
                    <a:gd name="connsiteX14" fmla="*/ 623659 w 1410857"/>
                    <a:gd name="connsiteY14" fmla="*/ 554932 h 1564422"/>
                    <a:gd name="connsiteX15" fmla="*/ 171208 w 1410857"/>
                    <a:gd name="connsiteY15" fmla="*/ 151651 h 1564422"/>
                    <a:gd name="connsiteX16" fmla="*/ 193068 w 1410857"/>
                    <a:gd name="connsiteY16" fmla="*/ 133590 h 1564422"/>
                    <a:gd name="connsiteX17" fmla="*/ 629777 w 1410857"/>
                    <a:gd name="connsiteY17" fmla="*/ 0 h 156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0857" h="1564422">
                      <a:moveTo>
                        <a:pt x="530858" y="1557471"/>
                      </a:moveTo>
                      <a:lnTo>
                        <a:pt x="583687" y="1562091"/>
                      </a:lnTo>
                      <a:lnTo>
                        <a:pt x="549916" y="1560384"/>
                      </a:lnTo>
                      <a:lnTo>
                        <a:pt x="530858" y="1557471"/>
                      </a:lnTo>
                      <a:close/>
                      <a:moveTo>
                        <a:pt x="1" y="323134"/>
                      </a:moveTo>
                      <a:lnTo>
                        <a:pt x="377341" y="1518991"/>
                      </a:lnTo>
                      <a:lnTo>
                        <a:pt x="377339" y="1518991"/>
                      </a:lnTo>
                      <a:lnTo>
                        <a:pt x="0" y="323135"/>
                      </a:lnTo>
                      <a:lnTo>
                        <a:pt x="1" y="323134"/>
                      </a:lnTo>
                      <a:close/>
                      <a:moveTo>
                        <a:pt x="629777" y="0"/>
                      </a:moveTo>
                      <a:cubicBezTo>
                        <a:pt x="1061156" y="0"/>
                        <a:pt x="1410857" y="350208"/>
                        <a:pt x="1410857" y="782211"/>
                      </a:cubicBezTo>
                      <a:cubicBezTo>
                        <a:pt x="1410857" y="1214214"/>
                        <a:pt x="1061156" y="1564422"/>
                        <a:pt x="629777" y="1564422"/>
                      </a:cubicBezTo>
                      <a:lnTo>
                        <a:pt x="610650" y="1563455"/>
                      </a:lnTo>
                      <a:cubicBezTo>
                        <a:pt x="679131" y="1353060"/>
                        <a:pt x="686653" y="1152825"/>
                        <a:pt x="755134" y="942430"/>
                      </a:cubicBezTo>
                      <a:cubicBezTo>
                        <a:pt x="757302" y="774343"/>
                        <a:pt x="720980" y="686729"/>
                        <a:pt x="623659" y="554932"/>
                      </a:cubicBezTo>
                      <a:lnTo>
                        <a:pt x="171208" y="151651"/>
                      </a:lnTo>
                      <a:lnTo>
                        <a:pt x="193068" y="133590"/>
                      </a:lnTo>
                      <a:cubicBezTo>
                        <a:pt x="317729" y="49248"/>
                        <a:pt x="468010" y="0"/>
                        <a:pt x="629777" y="0"/>
                      </a:cubicBezTo>
                      <a:close/>
                    </a:path>
                  </a:pathLst>
                </a:custGeom>
                <a:solidFill>
                  <a:srgbClr val="001F3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52" name="Freeform: Shape 3151">
                  <a:extLst>
                    <a:ext uri="{FF2B5EF4-FFF2-40B4-BE49-F238E27FC236}">
                      <a16:creationId xmlns:a16="http://schemas.microsoft.com/office/drawing/2014/main" id="{1AFCE3CE-8B70-048C-868D-07DB1812E968}"/>
                    </a:ext>
                  </a:extLst>
                </p:cNvPr>
                <p:cNvSpPr/>
                <p:nvPr/>
              </p:nvSpPr>
              <p:spPr>
                <a:xfrm>
                  <a:off x="5327176" y="2775602"/>
                  <a:ext cx="746666" cy="1063559"/>
                </a:xfrm>
                <a:custGeom>
                  <a:avLst/>
                  <a:gdLst>
                    <a:gd name="connsiteX0" fmla="*/ 157482 w 995554"/>
                    <a:gd name="connsiteY0" fmla="*/ 164164 h 1418078"/>
                    <a:gd name="connsiteX1" fmla="*/ 157481 w 995554"/>
                    <a:gd name="connsiteY1" fmla="*/ 164164 h 1418078"/>
                    <a:gd name="connsiteX2" fmla="*/ 710142 w 995554"/>
                    <a:gd name="connsiteY2" fmla="*/ 565300 h 1418078"/>
                    <a:gd name="connsiteX3" fmla="*/ 757679 w 995554"/>
                    <a:gd name="connsiteY3" fmla="*/ 712378 h 1418078"/>
                    <a:gd name="connsiteX4" fmla="*/ 540865 w 995554"/>
                    <a:gd name="connsiteY4" fmla="*/ 1379178 h 1418078"/>
                    <a:gd name="connsiteX5" fmla="*/ 540866 w 995554"/>
                    <a:gd name="connsiteY5" fmla="*/ 1379178 h 1418078"/>
                    <a:gd name="connsiteX6" fmla="*/ 757680 w 995554"/>
                    <a:gd name="connsiteY6" fmla="*/ 712378 h 1418078"/>
                    <a:gd name="connsiteX7" fmla="*/ 710143 w 995554"/>
                    <a:gd name="connsiteY7" fmla="*/ 565300 h 1418078"/>
                    <a:gd name="connsiteX8" fmla="*/ 325364 w 995554"/>
                    <a:gd name="connsiteY8" fmla="*/ 0 h 1418078"/>
                    <a:gd name="connsiteX9" fmla="*/ 846084 w 995554"/>
                    <a:gd name="connsiteY9" fmla="*/ 378108 h 1418078"/>
                    <a:gd name="connsiteX10" fmla="*/ 845336 w 995554"/>
                    <a:gd name="connsiteY10" fmla="*/ 378849 h 1418078"/>
                    <a:gd name="connsiteX11" fmla="*/ 977559 w 995554"/>
                    <a:gd name="connsiteY11" fmla="*/ 785926 h 1418078"/>
                    <a:gd name="connsiteX12" fmla="*/ 771800 w 995554"/>
                    <a:gd name="connsiteY12" fmla="*/ 1418078 h 1418078"/>
                    <a:gd name="connsiteX13" fmla="*/ 652950 w 995554"/>
                    <a:gd name="connsiteY13" fmla="*/ 1407683 h 1418078"/>
                    <a:gd name="connsiteX14" fmla="*/ 539295 w 995554"/>
                    <a:gd name="connsiteY14" fmla="*/ 1380195 h 1418078"/>
                    <a:gd name="connsiteX15" fmla="*/ 539773 w 995554"/>
                    <a:gd name="connsiteY15" fmla="*/ 1378726 h 1418078"/>
                    <a:gd name="connsiteX16" fmla="*/ 539772 w 995554"/>
                    <a:gd name="connsiteY16" fmla="*/ 1378726 h 1418078"/>
                    <a:gd name="connsiteX17" fmla="*/ 428036 w 995554"/>
                    <a:gd name="connsiteY17" fmla="*/ 1332505 h 1418078"/>
                    <a:gd name="connsiteX18" fmla="*/ 0 w 995554"/>
                    <a:gd name="connsiteY18" fmla="*/ 635123 h 1418078"/>
                    <a:gd name="connsiteX19" fmla="*/ 91193 w 995554"/>
                    <a:gd name="connsiteY19" fmla="*/ 268046 h 1418078"/>
                    <a:gd name="connsiteX20" fmla="*/ 156686 w 995554"/>
                    <a:gd name="connsiteY20" fmla="*/ 165411 h 1418078"/>
                    <a:gd name="connsiteX21" fmla="*/ 156686 w 995554"/>
                    <a:gd name="connsiteY21" fmla="*/ 165410 h 1418078"/>
                    <a:gd name="connsiteX22" fmla="*/ 155999 w 995554"/>
                    <a:gd name="connsiteY22" fmla="*/ 164912 h 1418078"/>
                    <a:gd name="connsiteX23" fmla="*/ 233254 w 995554"/>
                    <a:gd name="connsiteY23" fmla="*/ 77255 h 1418078"/>
                    <a:gd name="connsiteX24" fmla="*/ 325364 w 995554"/>
                    <a:gd name="connsiteY24" fmla="*/ 0 h 1418078"/>
                    <a:gd name="connsiteX0" fmla="*/ 157482 w 995554"/>
                    <a:gd name="connsiteY0" fmla="*/ 164164 h 1418078"/>
                    <a:gd name="connsiteX1" fmla="*/ 157481 w 995554"/>
                    <a:gd name="connsiteY1" fmla="*/ 164164 h 1418078"/>
                    <a:gd name="connsiteX2" fmla="*/ 710142 w 995554"/>
                    <a:gd name="connsiteY2" fmla="*/ 565300 h 1418078"/>
                    <a:gd name="connsiteX3" fmla="*/ 757679 w 995554"/>
                    <a:gd name="connsiteY3" fmla="*/ 712378 h 1418078"/>
                    <a:gd name="connsiteX4" fmla="*/ 540865 w 995554"/>
                    <a:gd name="connsiteY4" fmla="*/ 1379178 h 1418078"/>
                    <a:gd name="connsiteX5" fmla="*/ 540866 w 995554"/>
                    <a:gd name="connsiteY5" fmla="*/ 1379178 h 1418078"/>
                    <a:gd name="connsiteX6" fmla="*/ 710143 w 995554"/>
                    <a:gd name="connsiteY6" fmla="*/ 565300 h 1418078"/>
                    <a:gd name="connsiteX7" fmla="*/ 157482 w 995554"/>
                    <a:gd name="connsiteY7" fmla="*/ 164164 h 1418078"/>
                    <a:gd name="connsiteX8" fmla="*/ 325364 w 995554"/>
                    <a:gd name="connsiteY8" fmla="*/ 0 h 1418078"/>
                    <a:gd name="connsiteX9" fmla="*/ 846084 w 995554"/>
                    <a:gd name="connsiteY9" fmla="*/ 378108 h 1418078"/>
                    <a:gd name="connsiteX10" fmla="*/ 845336 w 995554"/>
                    <a:gd name="connsiteY10" fmla="*/ 378849 h 1418078"/>
                    <a:gd name="connsiteX11" fmla="*/ 977559 w 995554"/>
                    <a:gd name="connsiteY11" fmla="*/ 785926 h 1418078"/>
                    <a:gd name="connsiteX12" fmla="*/ 771800 w 995554"/>
                    <a:gd name="connsiteY12" fmla="*/ 1418078 h 1418078"/>
                    <a:gd name="connsiteX13" fmla="*/ 652950 w 995554"/>
                    <a:gd name="connsiteY13" fmla="*/ 1407683 h 1418078"/>
                    <a:gd name="connsiteX14" fmla="*/ 539295 w 995554"/>
                    <a:gd name="connsiteY14" fmla="*/ 1380195 h 1418078"/>
                    <a:gd name="connsiteX15" fmla="*/ 539773 w 995554"/>
                    <a:gd name="connsiteY15" fmla="*/ 1378726 h 1418078"/>
                    <a:gd name="connsiteX16" fmla="*/ 539772 w 995554"/>
                    <a:gd name="connsiteY16" fmla="*/ 1378726 h 1418078"/>
                    <a:gd name="connsiteX17" fmla="*/ 428036 w 995554"/>
                    <a:gd name="connsiteY17" fmla="*/ 1332505 h 1418078"/>
                    <a:gd name="connsiteX18" fmla="*/ 0 w 995554"/>
                    <a:gd name="connsiteY18" fmla="*/ 635123 h 1418078"/>
                    <a:gd name="connsiteX19" fmla="*/ 91193 w 995554"/>
                    <a:gd name="connsiteY19" fmla="*/ 268046 h 1418078"/>
                    <a:gd name="connsiteX20" fmla="*/ 156686 w 995554"/>
                    <a:gd name="connsiteY20" fmla="*/ 165411 h 1418078"/>
                    <a:gd name="connsiteX21" fmla="*/ 156686 w 995554"/>
                    <a:gd name="connsiteY21" fmla="*/ 165410 h 1418078"/>
                    <a:gd name="connsiteX22" fmla="*/ 155999 w 995554"/>
                    <a:gd name="connsiteY22" fmla="*/ 164912 h 1418078"/>
                    <a:gd name="connsiteX23" fmla="*/ 233254 w 995554"/>
                    <a:gd name="connsiteY23" fmla="*/ 77255 h 1418078"/>
                    <a:gd name="connsiteX24" fmla="*/ 325364 w 995554"/>
                    <a:gd name="connsiteY24" fmla="*/ 0 h 1418078"/>
                    <a:gd name="connsiteX0" fmla="*/ 157482 w 995554"/>
                    <a:gd name="connsiteY0" fmla="*/ 164164 h 1418078"/>
                    <a:gd name="connsiteX1" fmla="*/ 157481 w 995554"/>
                    <a:gd name="connsiteY1" fmla="*/ 164164 h 1418078"/>
                    <a:gd name="connsiteX2" fmla="*/ 710142 w 995554"/>
                    <a:gd name="connsiteY2" fmla="*/ 565300 h 1418078"/>
                    <a:gd name="connsiteX3" fmla="*/ 757679 w 995554"/>
                    <a:gd name="connsiteY3" fmla="*/ 712378 h 1418078"/>
                    <a:gd name="connsiteX4" fmla="*/ 540865 w 995554"/>
                    <a:gd name="connsiteY4" fmla="*/ 1379178 h 1418078"/>
                    <a:gd name="connsiteX5" fmla="*/ 540866 w 995554"/>
                    <a:gd name="connsiteY5" fmla="*/ 1379178 h 1418078"/>
                    <a:gd name="connsiteX6" fmla="*/ 157482 w 995554"/>
                    <a:gd name="connsiteY6" fmla="*/ 164164 h 1418078"/>
                    <a:gd name="connsiteX7" fmla="*/ 325364 w 995554"/>
                    <a:gd name="connsiteY7" fmla="*/ 0 h 1418078"/>
                    <a:gd name="connsiteX8" fmla="*/ 846084 w 995554"/>
                    <a:gd name="connsiteY8" fmla="*/ 378108 h 1418078"/>
                    <a:gd name="connsiteX9" fmla="*/ 845336 w 995554"/>
                    <a:gd name="connsiteY9" fmla="*/ 378849 h 1418078"/>
                    <a:gd name="connsiteX10" fmla="*/ 977559 w 995554"/>
                    <a:gd name="connsiteY10" fmla="*/ 785926 h 1418078"/>
                    <a:gd name="connsiteX11" fmla="*/ 771800 w 995554"/>
                    <a:gd name="connsiteY11" fmla="*/ 1418078 h 1418078"/>
                    <a:gd name="connsiteX12" fmla="*/ 652950 w 995554"/>
                    <a:gd name="connsiteY12" fmla="*/ 1407683 h 1418078"/>
                    <a:gd name="connsiteX13" fmla="*/ 539295 w 995554"/>
                    <a:gd name="connsiteY13" fmla="*/ 1380195 h 1418078"/>
                    <a:gd name="connsiteX14" fmla="*/ 539773 w 995554"/>
                    <a:gd name="connsiteY14" fmla="*/ 1378726 h 1418078"/>
                    <a:gd name="connsiteX15" fmla="*/ 539772 w 995554"/>
                    <a:gd name="connsiteY15" fmla="*/ 1378726 h 1418078"/>
                    <a:gd name="connsiteX16" fmla="*/ 428036 w 995554"/>
                    <a:gd name="connsiteY16" fmla="*/ 1332505 h 1418078"/>
                    <a:gd name="connsiteX17" fmla="*/ 0 w 995554"/>
                    <a:gd name="connsiteY17" fmla="*/ 635123 h 1418078"/>
                    <a:gd name="connsiteX18" fmla="*/ 91193 w 995554"/>
                    <a:gd name="connsiteY18" fmla="*/ 268046 h 1418078"/>
                    <a:gd name="connsiteX19" fmla="*/ 156686 w 995554"/>
                    <a:gd name="connsiteY19" fmla="*/ 165411 h 1418078"/>
                    <a:gd name="connsiteX20" fmla="*/ 156686 w 995554"/>
                    <a:gd name="connsiteY20" fmla="*/ 165410 h 1418078"/>
                    <a:gd name="connsiteX21" fmla="*/ 155999 w 995554"/>
                    <a:gd name="connsiteY21" fmla="*/ 164912 h 1418078"/>
                    <a:gd name="connsiteX22" fmla="*/ 233254 w 995554"/>
                    <a:gd name="connsiteY22" fmla="*/ 77255 h 1418078"/>
                    <a:gd name="connsiteX23" fmla="*/ 325364 w 995554"/>
                    <a:gd name="connsiteY23" fmla="*/ 0 h 1418078"/>
                    <a:gd name="connsiteX0" fmla="*/ 157482 w 995554"/>
                    <a:gd name="connsiteY0" fmla="*/ 164164 h 1418078"/>
                    <a:gd name="connsiteX1" fmla="*/ 157481 w 995554"/>
                    <a:gd name="connsiteY1" fmla="*/ 164164 h 1418078"/>
                    <a:gd name="connsiteX2" fmla="*/ 757679 w 995554"/>
                    <a:gd name="connsiteY2" fmla="*/ 712378 h 1418078"/>
                    <a:gd name="connsiteX3" fmla="*/ 540865 w 995554"/>
                    <a:gd name="connsiteY3" fmla="*/ 1379178 h 1418078"/>
                    <a:gd name="connsiteX4" fmla="*/ 540866 w 995554"/>
                    <a:gd name="connsiteY4" fmla="*/ 1379178 h 1418078"/>
                    <a:gd name="connsiteX5" fmla="*/ 157482 w 995554"/>
                    <a:gd name="connsiteY5" fmla="*/ 164164 h 1418078"/>
                    <a:gd name="connsiteX6" fmla="*/ 325364 w 995554"/>
                    <a:gd name="connsiteY6" fmla="*/ 0 h 1418078"/>
                    <a:gd name="connsiteX7" fmla="*/ 846084 w 995554"/>
                    <a:gd name="connsiteY7" fmla="*/ 378108 h 1418078"/>
                    <a:gd name="connsiteX8" fmla="*/ 845336 w 995554"/>
                    <a:gd name="connsiteY8" fmla="*/ 378849 h 1418078"/>
                    <a:gd name="connsiteX9" fmla="*/ 977559 w 995554"/>
                    <a:gd name="connsiteY9" fmla="*/ 785926 h 1418078"/>
                    <a:gd name="connsiteX10" fmla="*/ 771800 w 995554"/>
                    <a:gd name="connsiteY10" fmla="*/ 1418078 h 1418078"/>
                    <a:gd name="connsiteX11" fmla="*/ 652950 w 995554"/>
                    <a:gd name="connsiteY11" fmla="*/ 1407683 h 1418078"/>
                    <a:gd name="connsiteX12" fmla="*/ 539295 w 995554"/>
                    <a:gd name="connsiteY12" fmla="*/ 1380195 h 1418078"/>
                    <a:gd name="connsiteX13" fmla="*/ 539773 w 995554"/>
                    <a:gd name="connsiteY13" fmla="*/ 1378726 h 1418078"/>
                    <a:gd name="connsiteX14" fmla="*/ 539772 w 995554"/>
                    <a:gd name="connsiteY14" fmla="*/ 1378726 h 1418078"/>
                    <a:gd name="connsiteX15" fmla="*/ 428036 w 995554"/>
                    <a:gd name="connsiteY15" fmla="*/ 1332505 h 1418078"/>
                    <a:gd name="connsiteX16" fmla="*/ 0 w 995554"/>
                    <a:gd name="connsiteY16" fmla="*/ 635123 h 1418078"/>
                    <a:gd name="connsiteX17" fmla="*/ 91193 w 995554"/>
                    <a:gd name="connsiteY17" fmla="*/ 268046 h 1418078"/>
                    <a:gd name="connsiteX18" fmla="*/ 156686 w 995554"/>
                    <a:gd name="connsiteY18" fmla="*/ 165411 h 1418078"/>
                    <a:gd name="connsiteX19" fmla="*/ 156686 w 995554"/>
                    <a:gd name="connsiteY19" fmla="*/ 165410 h 1418078"/>
                    <a:gd name="connsiteX20" fmla="*/ 155999 w 995554"/>
                    <a:gd name="connsiteY20" fmla="*/ 164912 h 1418078"/>
                    <a:gd name="connsiteX21" fmla="*/ 233254 w 995554"/>
                    <a:gd name="connsiteY21" fmla="*/ 77255 h 1418078"/>
                    <a:gd name="connsiteX22" fmla="*/ 325364 w 995554"/>
                    <a:gd name="connsiteY22" fmla="*/ 0 h 1418078"/>
                    <a:gd name="connsiteX0" fmla="*/ 157482 w 995554"/>
                    <a:gd name="connsiteY0" fmla="*/ 164164 h 1418078"/>
                    <a:gd name="connsiteX1" fmla="*/ 157481 w 995554"/>
                    <a:gd name="connsiteY1" fmla="*/ 164164 h 1418078"/>
                    <a:gd name="connsiteX2" fmla="*/ 540865 w 995554"/>
                    <a:gd name="connsiteY2" fmla="*/ 1379178 h 1418078"/>
                    <a:gd name="connsiteX3" fmla="*/ 540866 w 995554"/>
                    <a:gd name="connsiteY3" fmla="*/ 1379178 h 1418078"/>
                    <a:gd name="connsiteX4" fmla="*/ 157482 w 995554"/>
                    <a:gd name="connsiteY4" fmla="*/ 164164 h 1418078"/>
                    <a:gd name="connsiteX5" fmla="*/ 325364 w 995554"/>
                    <a:gd name="connsiteY5" fmla="*/ 0 h 1418078"/>
                    <a:gd name="connsiteX6" fmla="*/ 846084 w 995554"/>
                    <a:gd name="connsiteY6" fmla="*/ 378108 h 1418078"/>
                    <a:gd name="connsiteX7" fmla="*/ 845336 w 995554"/>
                    <a:gd name="connsiteY7" fmla="*/ 378849 h 1418078"/>
                    <a:gd name="connsiteX8" fmla="*/ 977559 w 995554"/>
                    <a:gd name="connsiteY8" fmla="*/ 785926 h 1418078"/>
                    <a:gd name="connsiteX9" fmla="*/ 771800 w 995554"/>
                    <a:gd name="connsiteY9" fmla="*/ 1418078 h 1418078"/>
                    <a:gd name="connsiteX10" fmla="*/ 652950 w 995554"/>
                    <a:gd name="connsiteY10" fmla="*/ 1407683 h 1418078"/>
                    <a:gd name="connsiteX11" fmla="*/ 539295 w 995554"/>
                    <a:gd name="connsiteY11" fmla="*/ 1380195 h 1418078"/>
                    <a:gd name="connsiteX12" fmla="*/ 539773 w 995554"/>
                    <a:gd name="connsiteY12" fmla="*/ 1378726 h 1418078"/>
                    <a:gd name="connsiteX13" fmla="*/ 539772 w 995554"/>
                    <a:gd name="connsiteY13" fmla="*/ 1378726 h 1418078"/>
                    <a:gd name="connsiteX14" fmla="*/ 428036 w 995554"/>
                    <a:gd name="connsiteY14" fmla="*/ 1332505 h 1418078"/>
                    <a:gd name="connsiteX15" fmla="*/ 0 w 995554"/>
                    <a:gd name="connsiteY15" fmla="*/ 635123 h 1418078"/>
                    <a:gd name="connsiteX16" fmla="*/ 91193 w 995554"/>
                    <a:gd name="connsiteY16" fmla="*/ 268046 h 1418078"/>
                    <a:gd name="connsiteX17" fmla="*/ 156686 w 995554"/>
                    <a:gd name="connsiteY17" fmla="*/ 165411 h 1418078"/>
                    <a:gd name="connsiteX18" fmla="*/ 156686 w 995554"/>
                    <a:gd name="connsiteY18" fmla="*/ 165410 h 1418078"/>
                    <a:gd name="connsiteX19" fmla="*/ 155999 w 995554"/>
                    <a:gd name="connsiteY19" fmla="*/ 164912 h 1418078"/>
                    <a:gd name="connsiteX20" fmla="*/ 233254 w 995554"/>
                    <a:gd name="connsiteY20" fmla="*/ 77255 h 1418078"/>
                    <a:gd name="connsiteX21" fmla="*/ 325364 w 995554"/>
                    <a:gd name="connsiteY21" fmla="*/ 0 h 141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5554" h="1418078">
                      <a:moveTo>
                        <a:pt x="157482" y="164164"/>
                      </a:moveTo>
                      <a:lnTo>
                        <a:pt x="157481" y="164164"/>
                      </a:lnTo>
                      <a:lnTo>
                        <a:pt x="540865" y="1379178"/>
                      </a:lnTo>
                      <a:lnTo>
                        <a:pt x="540866" y="1379178"/>
                      </a:lnTo>
                      <a:lnTo>
                        <a:pt x="157482" y="164164"/>
                      </a:lnTo>
                      <a:close/>
                      <a:moveTo>
                        <a:pt x="325364" y="0"/>
                      </a:moveTo>
                      <a:lnTo>
                        <a:pt x="846084" y="378108"/>
                      </a:lnTo>
                      <a:lnTo>
                        <a:pt x="845336" y="378849"/>
                      </a:lnTo>
                      <a:cubicBezTo>
                        <a:pt x="973106" y="471700"/>
                        <a:pt x="1026592" y="635871"/>
                        <a:pt x="977559" y="785926"/>
                      </a:cubicBezTo>
                      <a:lnTo>
                        <a:pt x="771800" y="1418078"/>
                      </a:lnTo>
                      <a:cubicBezTo>
                        <a:pt x="731687" y="1417337"/>
                        <a:pt x="691574" y="1414366"/>
                        <a:pt x="652950" y="1407683"/>
                      </a:cubicBezTo>
                      <a:cubicBezTo>
                        <a:pt x="613579" y="1400993"/>
                        <a:pt x="575696" y="1392080"/>
                        <a:pt x="539295" y="1380195"/>
                      </a:cubicBezTo>
                      <a:lnTo>
                        <a:pt x="539773" y="1378726"/>
                      </a:lnTo>
                      <a:lnTo>
                        <a:pt x="539772" y="1378726"/>
                      </a:lnTo>
                      <a:lnTo>
                        <a:pt x="428036" y="1332505"/>
                      </a:lnTo>
                      <a:cubicBezTo>
                        <a:pt x="174030" y="1203127"/>
                        <a:pt x="0" y="939317"/>
                        <a:pt x="0" y="635123"/>
                      </a:cubicBezTo>
                      <a:cubicBezTo>
                        <a:pt x="0" y="502526"/>
                        <a:pt x="33008" y="377452"/>
                        <a:pt x="91193" y="268046"/>
                      </a:cubicBezTo>
                      <a:lnTo>
                        <a:pt x="156686" y="165411"/>
                      </a:lnTo>
                      <a:lnTo>
                        <a:pt x="156686" y="165410"/>
                      </a:lnTo>
                      <a:lnTo>
                        <a:pt x="155999" y="164912"/>
                      </a:lnTo>
                      <a:cubicBezTo>
                        <a:pt x="179768" y="133712"/>
                        <a:pt x="205767" y="104742"/>
                        <a:pt x="233254" y="77255"/>
                      </a:cubicBezTo>
                      <a:cubicBezTo>
                        <a:pt x="262224" y="49026"/>
                        <a:pt x="292676" y="23028"/>
                        <a:pt x="325364" y="0"/>
                      </a:cubicBezTo>
                      <a:close/>
                    </a:path>
                  </a:pathLst>
                </a:custGeom>
                <a:solidFill>
                  <a:srgbClr val="6EA56C">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53" name="Freeform: Shape 3152">
                  <a:extLst>
                    <a:ext uri="{FF2B5EF4-FFF2-40B4-BE49-F238E27FC236}">
                      <a16:creationId xmlns:a16="http://schemas.microsoft.com/office/drawing/2014/main" id="{12E4B00B-FBC9-F330-1D95-DD35416CD879}"/>
                    </a:ext>
                  </a:extLst>
                </p:cNvPr>
                <p:cNvSpPr/>
                <p:nvPr/>
              </p:nvSpPr>
              <p:spPr>
                <a:xfrm>
                  <a:off x="5327177" y="2899661"/>
                  <a:ext cx="572076" cy="909986"/>
                </a:xfrm>
                <a:custGeom>
                  <a:avLst/>
                  <a:gdLst>
                    <a:gd name="connsiteX0" fmla="*/ 156686 w 762768"/>
                    <a:gd name="connsiteY0" fmla="*/ 0 h 1213315"/>
                    <a:gd name="connsiteX1" fmla="*/ 708659 w 762768"/>
                    <a:gd name="connsiteY1" fmla="*/ 400636 h 1213315"/>
                    <a:gd name="connsiteX2" fmla="*/ 756196 w 762768"/>
                    <a:gd name="connsiteY2" fmla="*/ 547714 h 1213315"/>
                    <a:gd name="connsiteX3" fmla="*/ 539772 w 762768"/>
                    <a:gd name="connsiteY3" fmla="*/ 1213315 h 1213315"/>
                    <a:gd name="connsiteX4" fmla="*/ 428036 w 762768"/>
                    <a:gd name="connsiteY4" fmla="*/ 1167094 h 1213315"/>
                    <a:gd name="connsiteX5" fmla="*/ 0 w 762768"/>
                    <a:gd name="connsiteY5" fmla="*/ 469712 h 1213315"/>
                    <a:gd name="connsiteX6" fmla="*/ 91193 w 762768"/>
                    <a:gd name="connsiteY6" fmla="*/ 102635 h 1213315"/>
                    <a:gd name="connsiteX7" fmla="*/ 156686 w 762768"/>
                    <a:gd name="connsiteY7" fmla="*/ 0 h 12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768" h="1213315">
                      <a:moveTo>
                        <a:pt x="156686" y="0"/>
                      </a:moveTo>
                      <a:lnTo>
                        <a:pt x="708659" y="400636"/>
                      </a:lnTo>
                      <a:cubicBezTo>
                        <a:pt x="754714" y="434059"/>
                        <a:pt x="774029" y="493487"/>
                        <a:pt x="756196" y="547714"/>
                      </a:cubicBezTo>
                      <a:lnTo>
                        <a:pt x="539772" y="1213315"/>
                      </a:lnTo>
                      <a:lnTo>
                        <a:pt x="428036" y="1167094"/>
                      </a:lnTo>
                      <a:cubicBezTo>
                        <a:pt x="174030" y="1037716"/>
                        <a:pt x="0" y="773906"/>
                        <a:pt x="0" y="469712"/>
                      </a:cubicBezTo>
                      <a:cubicBezTo>
                        <a:pt x="0" y="337115"/>
                        <a:pt x="33008" y="212041"/>
                        <a:pt x="91193" y="102635"/>
                      </a:cubicBezTo>
                      <a:lnTo>
                        <a:pt x="156686" y="0"/>
                      </a:lnTo>
                      <a:close/>
                    </a:path>
                  </a:pathLst>
                </a:custGeom>
                <a:solidFill>
                  <a:srgbClr val="6EA56C"/>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pic>
              <p:nvPicPr>
                <p:cNvPr id="3154" name="Graphic 3153" descr="Bar graph with upward trend with solid fill">
                  <a:extLst>
                    <a:ext uri="{FF2B5EF4-FFF2-40B4-BE49-F238E27FC236}">
                      <a16:creationId xmlns:a16="http://schemas.microsoft.com/office/drawing/2014/main" id="{50F2EDBD-53CF-2225-DB49-95E627893D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9201" y="3175675"/>
                  <a:ext cx="365267" cy="365267"/>
                </a:xfrm>
                <a:prstGeom prst="rect">
                  <a:avLst/>
                </a:prstGeom>
              </p:spPr>
            </p:pic>
          </p:grpSp>
          <p:grpSp>
            <p:nvGrpSpPr>
              <p:cNvPr id="3130" name="Group 3129">
                <a:extLst>
                  <a:ext uri="{FF2B5EF4-FFF2-40B4-BE49-F238E27FC236}">
                    <a16:creationId xmlns:a16="http://schemas.microsoft.com/office/drawing/2014/main" id="{61EB35E6-8B7C-2821-62F1-A6674D448C9B}"/>
                  </a:ext>
                </a:extLst>
              </p:cNvPr>
              <p:cNvGrpSpPr/>
              <p:nvPr/>
            </p:nvGrpSpPr>
            <p:grpSpPr>
              <a:xfrm>
                <a:off x="3231300" y="4233611"/>
                <a:ext cx="1172732" cy="1171641"/>
                <a:chOff x="3231300" y="4233611"/>
                <a:chExt cx="1172732" cy="1171641"/>
              </a:xfrm>
            </p:grpSpPr>
            <p:sp>
              <p:nvSpPr>
                <p:cNvPr id="3147" name="Freeform: Shape 3146">
                  <a:extLst>
                    <a:ext uri="{FF2B5EF4-FFF2-40B4-BE49-F238E27FC236}">
                      <a16:creationId xmlns:a16="http://schemas.microsoft.com/office/drawing/2014/main" id="{7099CCE4-FB16-D26B-17FF-ABF08D0D2D89}"/>
                    </a:ext>
                  </a:extLst>
                </p:cNvPr>
                <p:cNvSpPr/>
                <p:nvPr/>
              </p:nvSpPr>
              <p:spPr>
                <a:xfrm>
                  <a:off x="3231300" y="4386852"/>
                  <a:ext cx="1144394" cy="1018400"/>
                </a:xfrm>
                <a:custGeom>
                  <a:avLst/>
                  <a:gdLst>
                    <a:gd name="connsiteX0" fmla="*/ 258663 w 1525859"/>
                    <a:gd name="connsiteY0" fmla="*/ 0 h 1357867"/>
                    <a:gd name="connsiteX1" fmla="*/ 438769 w 1525859"/>
                    <a:gd name="connsiteY1" fmla="*/ 553614 h 1357867"/>
                    <a:gd name="connsiteX2" fmla="*/ 784923 w 1525859"/>
                    <a:gd name="connsiteY2" fmla="*/ 804693 h 1357867"/>
                    <a:gd name="connsiteX3" fmla="*/ 1525859 w 1525859"/>
                    <a:gd name="connsiteY3" fmla="*/ 804693 h 1357867"/>
                    <a:gd name="connsiteX4" fmla="*/ 1502209 w 1525859"/>
                    <a:gd name="connsiteY4" fmla="*/ 880811 h 1357867"/>
                    <a:gd name="connsiteX5" fmla="*/ 781824 w 1525859"/>
                    <a:gd name="connsiteY5" fmla="*/ 1357867 h 1357867"/>
                    <a:gd name="connsiteX6" fmla="*/ 0 w 1525859"/>
                    <a:gd name="connsiteY6" fmla="*/ 576774 h 1357867"/>
                    <a:gd name="connsiteX7" fmla="*/ 228991 w 1525859"/>
                    <a:gd name="connsiteY7" fmla="*/ 24458 h 1357867"/>
                    <a:gd name="connsiteX0" fmla="*/ 258663 w 1525859"/>
                    <a:gd name="connsiteY0" fmla="*/ 0 h 1357867"/>
                    <a:gd name="connsiteX1" fmla="*/ 499729 w 1525859"/>
                    <a:gd name="connsiteY1" fmla="*/ 543454 h 1357867"/>
                    <a:gd name="connsiteX2" fmla="*/ 784923 w 1525859"/>
                    <a:gd name="connsiteY2" fmla="*/ 804693 h 1357867"/>
                    <a:gd name="connsiteX3" fmla="*/ 1525859 w 1525859"/>
                    <a:gd name="connsiteY3" fmla="*/ 804693 h 1357867"/>
                    <a:gd name="connsiteX4" fmla="*/ 1502209 w 1525859"/>
                    <a:gd name="connsiteY4" fmla="*/ 880811 h 1357867"/>
                    <a:gd name="connsiteX5" fmla="*/ 781824 w 1525859"/>
                    <a:gd name="connsiteY5" fmla="*/ 1357867 h 1357867"/>
                    <a:gd name="connsiteX6" fmla="*/ 0 w 1525859"/>
                    <a:gd name="connsiteY6" fmla="*/ 576774 h 1357867"/>
                    <a:gd name="connsiteX7" fmla="*/ 228991 w 1525859"/>
                    <a:gd name="connsiteY7" fmla="*/ 24458 h 1357867"/>
                    <a:gd name="connsiteX8" fmla="*/ 258663 w 1525859"/>
                    <a:gd name="connsiteY8" fmla="*/ 0 h 1357867"/>
                    <a:gd name="connsiteX0" fmla="*/ 258663 w 1525859"/>
                    <a:gd name="connsiteY0" fmla="*/ 0 h 1357867"/>
                    <a:gd name="connsiteX1" fmla="*/ 499729 w 1525859"/>
                    <a:gd name="connsiteY1" fmla="*/ 543454 h 1357867"/>
                    <a:gd name="connsiteX2" fmla="*/ 784923 w 1525859"/>
                    <a:gd name="connsiteY2" fmla="*/ 774213 h 1357867"/>
                    <a:gd name="connsiteX3" fmla="*/ 1525859 w 1525859"/>
                    <a:gd name="connsiteY3" fmla="*/ 804693 h 1357867"/>
                    <a:gd name="connsiteX4" fmla="*/ 1502209 w 1525859"/>
                    <a:gd name="connsiteY4" fmla="*/ 880811 h 1357867"/>
                    <a:gd name="connsiteX5" fmla="*/ 781824 w 1525859"/>
                    <a:gd name="connsiteY5" fmla="*/ 1357867 h 1357867"/>
                    <a:gd name="connsiteX6" fmla="*/ 0 w 1525859"/>
                    <a:gd name="connsiteY6" fmla="*/ 576774 h 1357867"/>
                    <a:gd name="connsiteX7" fmla="*/ 228991 w 1525859"/>
                    <a:gd name="connsiteY7" fmla="*/ 24458 h 1357867"/>
                    <a:gd name="connsiteX8" fmla="*/ 258663 w 1525859"/>
                    <a:gd name="connsiteY8" fmla="*/ 0 h 13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859" h="1357867">
                      <a:moveTo>
                        <a:pt x="258663" y="0"/>
                      </a:moveTo>
                      <a:cubicBezTo>
                        <a:pt x="318698" y="184538"/>
                        <a:pt x="439694" y="358916"/>
                        <a:pt x="499729" y="543454"/>
                      </a:cubicBezTo>
                      <a:cubicBezTo>
                        <a:pt x="548755" y="693510"/>
                        <a:pt x="626702" y="774213"/>
                        <a:pt x="784923" y="774213"/>
                      </a:cubicBezTo>
                      <a:lnTo>
                        <a:pt x="1525859" y="804693"/>
                      </a:lnTo>
                      <a:lnTo>
                        <a:pt x="1502209" y="880811"/>
                      </a:lnTo>
                      <a:cubicBezTo>
                        <a:pt x="1383521" y="1161157"/>
                        <a:pt x="1105666" y="1357867"/>
                        <a:pt x="781824" y="1357867"/>
                      </a:cubicBezTo>
                      <a:cubicBezTo>
                        <a:pt x="350035" y="1357867"/>
                        <a:pt x="0" y="1008160"/>
                        <a:pt x="0" y="576774"/>
                      </a:cubicBezTo>
                      <a:cubicBezTo>
                        <a:pt x="0" y="361081"/>
                        <a:pt x="87509" y="165808"/>
                        <a:pt x="228991" y="24458"/>
                      </a:cubicBezTo>
                      <a:lnTo>
                        <a:pt x="258663" y="0"/>
                      </a:lnTo>
                      <a:close/>
                    </a:path>
                  </a:pathLst>
                </a:custGeom>
                <a:solidFill>
                  <a:srgbClr val="001F3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48" name="Freeform: Shape 3147">
                  <a:extLst>
                    <a:ext uri="{FF2B5EF4-FFF2-40B4-BE49-F238E27FC236}">
                      <a16:creationId xmlns:a16="http://schemas.microsoft.com/office/drawing/2014/main" id="{F441D855-890C-2D50-E5B0-0D15DD00A4D8}"/>
                    </a:ext>
                  </a:extLst>
                </p:cNvPr>
                <p:cNvSpPr/>
                <p:nvPr/>
              </p:nvSpPr>
              <p:spPr>
                <a:xfrm>
                  <a:off x="3416820" y="4233611"/>
                  <a:ext cx="987212" cy="764379"/>
                </a:xfrm>
                <a:custGeom>
                  <a:avLst/>
                  <a:gdLst>
                    <a:gd name="connsiteX0" fmla="*/ 402611 w 1316283"/>
                    <a:gd name="connsiteY0" fmla="*/ 695298 h 1019172"/>
                    <a:gd name="connsiteX1" fmla="*/ 402611 w 1316283"/>
                    <a:gd name="connsiteY1" fmla="*/ 696036 h 1019172"/>
                    <a:gd name="connsiteX2" fmla="*/ 402612 w 1316283"/>
                    <a:gd name="connsiteY2" fmla="*/ 696039 h 1019172"/>
                    <a:gd name="connsiteX3" fmla="*/ 402612 w 1316283"/>
                    <a:gd name="connsiteY3" fmla="*/ 695300 h 1019172"/>
                    <a:gd name="connsiteX4" fmla="*/ 534087 w 1316283"/>
                    <a:gd name="connsiteY4" fmla="*/ 0 h 1019172"/>
                    <a:gd name="connsiteX5" fmla="*/ 534828 w 1316283"/>
                    <a:gd name="connsiteY5" fmla="*/ 0 h 1019172"/>
                    <a:gd name="connsiteX6" fmla="*/ 1316282 w 1316283"/>
                    <a:gd name="connsiteY6" fmla="*/ 781467 h 1019172"/>
                    <a:gd name="connsiteX7" fmla="*/ 1316282 w 1316283"/>
                    <a:gd name="connsiteY7" fmla="*/ 785919 h 1019172"/>
                    <a:gd name="connsiteX8" fmla="*/ 1316283 w 1316283"/>
                    <a:gd name="connsiteY8" fmla="*/ 785919 h 1019172"/>
                    <a:gd name="connsiteX9" fmla="*/ 1316283 w 1316283"/>
                    <a:gd name="connsiteY9" fmla="*/ 785992 h 1019172"/>
                    <a:gd name="connsiteX10" fmla="*/ 1316227 w 1316283"/>
                    <a:gd name="connsiteY10" fmla="*/ 786668 h 1019172"/>
                    <a:gd name="connsiteX11" fmla="*/ 1316226 w 1316283"/>
                    <a:gd name="connsiteY11" fmla="*/ 786668 h 1019172"/>
                    <a:gd name="connsiteX12" fmla="*/ 1306627 w 1316283"/>
                    <a:gd name="connsiteY12" fmla="*/ 902546 h 1019172"/>
                    <a:gd name="connsiteX13" fmla="*/ 1279146 w 1316283"/>
                    <a:gd name="connsiteY13" fmla="*/ 1019172 h 1019172"/>
                    <a:gd name="connsiteX14" fmla="*/ 527403 w 1316283"/>
                    <a:gd name="connsiteY14" fmla="*/ 1019172 h 1019172"/>
                    <a:gd name="connsiteX15" fmla="*/ 181249 w 1316283"/>
                    <a:gd name="connsiteY15" fmla="*/ 768093 h 1019172"/>
                    <a:gd name="connsiteX16" fmla="*/ 0 w 1316283"/>
                    <a:gd name="connsiteY16" fmla="*/ 210966 h 1019172"/>
                    <a:gd name="connsiteX17" fmla="*/ 97311 w 1316283"/>
                    <a:gd name="connsiteY17" fmla="*/ 133711 h 1019172"/>
                    <a:gd name="connsiteX18" fmla="*/ 200559 w 1316283"/>
                    <a:gd name="connsiteY18" fmla="*/ 75028 h 1019172"/>
                    <a:gd name="connsiteX19" fmla="*/ 402605 w 1316283"/>
                    <a:gd name="connsiteY19" fmla="*/ 696040 h 1019172"/>
                    <a:gd name="connsiteX20" fmla="*/ 527404 w 1316283"/>
                    <a:gd name="connsiteY20" fmla="*/ 786668 h 1019172"/>
                    <a:gd name="connsiteX21" fmla="*/ 527405 w 1316283"/>
                    <a:gd name="connsiteY21" fmla="*/ 786668 h 1019172"/>
                    <a:gd name="connsiteX22" fmla="*/ 402606 w 1316283"/>
                    <a:gd name="connsiteY22" fmla="*/ 696040 h 1019172"/>
                    <a:gd name="connsiteX23" fmla="*/ 200560 w 1316283"/>
                    <a:gd name="connsiteY23" fmla="*/ 75028 h 1019172"/>
                    <a:gd name="connsiteX24" fmla="*/ 200565 w 1316283"/>
                    <a:gd name="connsiteY24" fmla="*/ 75025 h 1019172"/>
                    <a:gd name="connsiteX25" fmla="*/ 200565 w 1316283"/>
                    <a:gd name="connsiteY25" fmla="*/ 75024 h 1019172"/>
                    <a:gd name="connsiteX26" fmla="*/ 200559 w 1316283"/>
                    <a:gd name="connsiteY26" fmla="*/ 75028 h 1019172"/>
                    <a:gd name="connsiteX27" fmla="*/ 200558 w 1316283"/>
                    <a:gd name="connsiteY27" fmla="*/ 75025 h 1019172"/>
                    <a:gd name="connsiteX28" fmla="*/ 534087 w 1316283"/>
                    <a:gd name="connsiteY28" fmla="*/ 0 h 1019172"/>
                    <a:gd name="connsiteX0" fmla="*/ 402611 w 1316283"/>
                    <a:gd name="connsiteY0" fmla="*/ 695298 h 1019172"/>
                    <a:gd name="connsiteX1" fmla="*/ 402611 w 1316283"/>
                    <a:gd name="connsiteY1" fmla="*/ 696036 h 1019172"/>
                    <a:gd name="connsiteX2" fmla="*/ 402612 w 1316283"/>
                    <a:gd name="connsiteY2" fmla="*/ 696039 h 1019172"/>
                    <a:gd name="connsiteX3" fmla="*/ 402612 w 1316283"/>
                    <a:gd name="connsiteY3" fmla="*/ 695300 h 1019172"/>
                    <a:gd name="connsiteX4" fmla="*/ 402611 w 1316283"/>
                    <a:gd name="connsiteY4" fmla="*/ 695298 h 1019172"/>
                    <a:gd name="connsiteX5" fmla="*/ 534087 w 1316283"/>
                    <a:gd name="connsiteY5" fmla="*/ 0 h 1019172"/>
                    <a:gd name="connsiteX6" fmla="*/ 534828 w 1316283"/>
                    <a:gd name="connsiteY6" fmla="*/ 0 h 1019172"/>
                    <a:gd name="connsiteX7" fmla="*/ 1316282 w 1316283"/>
                    <a:gd name="connsiteY7" fmla="*/ 781467 h 1019172"/>
                    <a:gd name="connsiteX8" fmla="*/ 1316282 w 1316283"/>
                    <a:gd name="connsiteY8" fmla="*/ 785919 h 1019172"/>
                    <a:gd name="connsiteX9" fmla="*/ 1316283 w 1316283"/>
                    <a:gd name="connsiteY9" fmla="*/ 785919 h 1019172"/>
                    <a:gd name="connsiteX10" fmla="*/ 1316283 w 1316283"/>
                    <a:gd name="connsiteY10" fmla="*/ 785992 h 1019172"/>
                    <a:gd name="connsiteX11" fmla="*/ 1316227 w 1316283"/>
                    <a:gd name="connsiteY11" fmla="*/ 786668 h 1019172"/>
                    <a:gd name="connsiteX12" fmla="*/ 1316226 w 1316283"/>
                    <a:gd name="connsiteY12" fmla="*/ 786668 h 1019172"/>
                    <a:gd name="connsiteX13" fmla="*/ 1306627 w 1316283"/>
                    <a:gd name="connsiteY13" fmla="*/ 902546 h 1019172"/>
                    <a:gd name="connsiteX14" fmla="*/ 1279146 w 1316283"/>
                    <a:gd name="connsiteY14" fmla="*/ 1019172 h 1019172"/>
                    <a:gd name="connsiteX15" fmla="*/ 527403 w 1316283"/>
                    <a:gd name="connsiteY15" fmla="*/ 1019172 h 1019172"/>
                    <a:gd name="connsiteX16" fmla="*/ 181249 w 1316283"/>
                    <a:gd name="connsiteY16" fmla="*/ 768093 h 1019172"/>
                    <a:gd name="connsiteX17" fmla="*/ 0 w 1316283"/>
                    <a:gd name="connsiteY17" fmla="*/ 210966 h 1019172"/>
                    <a:gd name="connsiteX18" fmla="*/ 97311 w 1316283"/>
                    <a:gd name="connsiteY18" fmla="*/ 133711 h 1019172"/>
                    <a:gd name="connsiteX19" fmla="*/ 200559 w 1316283"/>
                    <a:gd name="connsiteY19" fmla="*/ 75028 h 1019172"/>
                    <a:gd name="connsiteX20" fmla="*/ 402605 w 1316283"/>
                    <a:gd name="connsiteY20" fmla="*/ 696040 h 1019172"/>
                    <a:gd name="connsiteX21" fmla="*/ 527404 w 1316283"/>
                    <a:gd name="connsiteY21" fmla="*/ 786668 h 1019172"/>
                    <a:gd name="connsiteX22" fmla="*/ 527405 w 1316283"/>
                    <a:gd name="connsiteY22" fmla="*/ 786668 h 1019172"/>
                    <a:gd name="connsiteX23" fmla="*/ 200560 w 1316283"/>
                    <a:gd name="connsiteY23" fmla="*/ 75028 h 1019172"/>
                    <a:gd name="connsiteX24" fmla="*/ 200565 w 1316283"/>
                    <a:gd name="connsiteY24" fmla="*/ 75025 h 1019172"/>
                    <a:gd name="connsiteX25" fmla="*/ 200565 w 1316283"/>
                    <a:gd name="connsiteY25" fmla="*/ 75024 h 1019172"/>
                    <a:gd name="connsiteX26" fmla="*/ 200559 w 1316283"/>
                    <a:gd name="connsiteY26" fmla="*/ 75028 h 1019172"/>
                    <a:gd name="connsiteX27" fmla="*/ 200558 w 1316283"/>
                    <a:gd name="connsiteY27" fmla="*/ 75025 h 1019172"/>
                    <a:gd name="connsiteX28" fmla="*/ 534087 w 1316283"/>
                    <a:gd name="connsiteY28" fmla="*/ 0 h 1019172"/>
                    <a:gd name="connsiteX0" fmla="*/ 402611 w 1316283"/>
                    <a:gd name="connsiteY0" fmla="*/ 695298 h 1019172"/>
                    <a:gd name="connsiteX1" fmla="*/ 402611 w 1316283"/>
                    <a:gd name="connsiteY1" fmla="*/ 696036 h 1019172"/>
                    <a:gd name="connsiteX2" fmla="*/ 402612 w 1316283"/>
                    <a:gd name="connsiteY2" fmla="*/ 696039 h 1019172"/>
                    <a:gd name="connsiteX3" fmla="*/ 402612 w 1316283"/>
                    <a:gd name="connsiteY3" fmla="*/ 695300 h 1019172"/>
                    <a:gd name="connsiteX4" fmla="*/ 402611 w 1316283"/>
                    <a:gd name="connsiteY4" fmla="*/ 695298 h 1019172"/>
                    <a:gd name="connsiteX5" fmla="*/ 534087 w 1316283"/>
                    <a:gd name="connsiteY5" fmla="*/ 0 h 1019172"/>
                    <a:gd name="connsiteX6" fmla="*/ 534828 w 1316283"/>
                    <a:gd name="connsiteY6" fmla="*/ 0 h 1019172"/>
                    <a:gd name="connsiteX7" fmla="*/ 1316282 w 1316283"/>
                    <a:gd name="connsiteY7" fmla="*/ 781467 h 1019172"/>
                    <a:gd name="connsiteX8" fmla="*/ 1316282 w 1316283"/>
                    <a:gd name="connsiteY8" fmla="*/ 785919 h 1019172"/>
                    <a:gd name="connsiteX9" fmla="*/ 1316283 w 1316283"/>
                    <a:gd name="connsiteY9" fmla="*/ 785919 h 1019172"/>
                    <a:gd name="connsiteX10" fmla="*/ 1316283 w 1316283"/>
                    <a:gd name="connsiteY10" fmla="*/ 785992 h 1019172"/>
                    <a:gd name="connsiteX11" fmla="*/ 1316227 w 1316283"/>
                    <a:gd name="connsiteY11" fmla="*/ 786668 h 1019172"/>
                    <a:gd name="connsiteX12" fmla="*/ 1316226 w 1316283"/>
                    <a:gd name="connsiteY12" fmla="*/ 786668 h 1019172"/>
                    <a:gd name="connsiteX13" fmla="*/ 1306627 w 1316283"/>
                    <a:gd name="connsiteY13" fmla="*/ 902546 h 1019172"/>
                    <a:gd name="connsiteX14" fmla="*/ 1279146 w 1316283"/>
                    <a:gd name="connsiteY14" fmla="*/ 1019172 h 1019172"/>
                    <a:gd name="connsiteX15" fmla="*/ 527403 w 1316283"/>
                    <a:gd name="connsiteY15" fmla="*/ 1019172 h 1019172"/>
                    <a:gd name="connsiteX16" fmla="*/ 181249 w 1316283"/>
                    <a:gd name="connsiteY16" fmla="*/ 768093 h 1019172"/>
                    <a:gd name="connsiteX17" fmla="*/ 0 w 1316283"/>
                    <a:gd name="connsiteY17" fmla="*/ 210966 h 1019172"/>
                    <a:gd name="connsiteX18" fmla="*/ 97311 w 1316283"/>
                    <a:gd name="connsiteY18" fmla="*/ 133711 h 1019172"/>
                    <a:gd name="connsiteX19" fmla="*/ 200559 w 1316283"/>
                    <a:gd name="connsiteY19" fmla="*/ 75028 h 1019172"/>
                    <a:gd name="connsiteX20" fmla="*/ 402605 w 1316283"/>
                    <a:gd name="connsiteY20" fmla="*/ 696040 h 1019172"/>
                    <a:gd name="connsiteX21" fmla="*/ 527404 w 1316283"/>
                    <a:gd name="connsiteY21" fmla="*/ 786668 h 1019172"/>
                    <a:gd name="connsiteX22" fmla="*/ 200560 w 1316283"/>
                    <a:gd name="connsiteY22" fmla="*/ 75028 h 1019172"/>
                    <a:gd name="connsiteX23" fmla="*/ 200565 w 1316283"/>
                    <a:gd name="connsiteY23" fmla="*/ 75025 h 1019172"/>
                    <a:gd name="connsiteX24" fmla="*/ 200565 w 1316283"/>
                    <a:gd name="connsiteY24" fmla="*/ 75024 h 1019172"/>
                    <a:gd name="connsiteX25" fmla="*/ 200559 w 1316283"/>
                    <a:gd name="connsiteY25" fmla="*/ 75028 h 1019172"/>
                    <a:gd name="connsiteX26" fmla="*/ 200558 w 1316283"/>
                    <a:gd name="connsiteY26" fmla="*/ 75025 h 1019172"/>
                    <a:gd name="connsiteX27" fmla="*/ 534087 w 1316283"/>
                    <a:gd name="connsiteY27" fmla="*/ 0 h 1019172"/>
                    <a:gd name="connsiteX0" fmla="*/ 402611 w 1316283"/>
                    <a:gd name="connsiteY0" fmla="*/ 695298 h 1019172"/>
                    <a:gd name="connsiteX1" fmla="*/ 402611 w 1316283"/>
                    <a:gd name="connsiteY1" fmla="*/ 696036 h 1019172"/>
                    <a:gd name="connsiteX2" fmla="*/ 402612 w 1316283"/>
                    <a:gd name="connsiteY2" fmla="*/ 696039 h 1019172"/>
                    <a:gd name="connsiteX3" fmla="*/ 402612 w 1316283"/>
                    <a:gd name="connsiteY3" fmla="*/ 695300 h 1019172"/>
                    <a:gd name="connsiteX4" fmla="*/ 402611 w 1316283"/>
                    <a:gd name="connsiteY4" fmla="*/ 695298 h 1019172"/>
                    <a:gd name="connsiteX5" fmla="*/ 534087 w 1316283"/>
                    <a:gd name="connsiteY5" fmla="*/ 0 h 1019172"/>
                    <a:gd name="connsiteX6" fmla="*/ 534828 w 1316283"/>
                    <a:gd name="connsiteY6" fmla="*/ 0 h 1019172"/>
                    <a:gd name="connsiteX7" fmla="*/ 1316282 w 1316283"/>
                    <a:gd name="connsiteY7" fmla="*/ 781467 h 1019172"/>
                    <a:gd name="connsiteX8" fmla="*/ 1316282 w 1316283"/>
                    <a:gd name="connsiteY8" fmla="*/ 785919 h 1019172"/>
                    <a:gd name="connsiteX9" fmla="*/ 1316283 w 1316283"/>
                    <a:gd name="connsiteY9" fmla="*/ 785919 h 1019172"/>
                    <a:gd name="connsiteX10" fmla="*/ 1316283 w 1316283"/>
                    <a:gd name="connsiteY10" fmla="*/ 785992 h 1019172"/>
                    <a:gd name="connsiteX11" fmla="*/ 1316227 w 1316283"/>
                    <a:gd name="connsiteY11" fmla="*/ 786668 h 1019172"/>
                    <a:gd name="connsiteX12" fmla="*/ 1316226 w 1316283"/>
                    <a:gd name="connsiteY12" fmla="*/ 786668 h 1019172"/>
                    <a:gd name="connsiteX13" fmla="*/ 1306627 w 1316283"/>
                    <a:gd name="connsiteY13" fmla="*/ 902546 h 1019172"/>
                    <a:gd name="connsiteX14" fmla="*/ 1279146 w 1316283"/>
                    <a:gd name="connsiteY14" fmla="*/ 1019172 h 1019172"/>
                    <a:gd name="connsiteX15" fmla="*/ 527403 w 1316283"/>
                    <a:gd name="connsiteY15" fmla="*/ 1019172 h 1019172"/>
                    <a:gd name="connsiteX16" fmla="*/ 181249 w 1316283"/>
                    <a:gd name="connsiteY16" fmla="*/ 768093 h 1019172"/>
                    <a:gd name="connsiteX17" fmla="*/ 0 w 1316283"/>
                    <a:gd name="connsiteY17" fmla="*/ 210966 h 1019172"/>
                    <a:gd name="connsiteX18" fmla="*/ 97311 w 1316283"/>
                    <a:gd name="connsiteY18" fmla="*/ 133711 h 1019172"/>
                    <a:gd name="connsiteX19" fmla="*/ 200559 w 1316283"/>
                    <a:gd name="connsiteY19" fmla="*/ 75028 h 1019172"/>
                    <a:gd name="connsiteX20" fmla="*/ 402605 w 1316283"/>
                    <a:gd name="connsiteY20" fmla="*/ 696040 h 1019172"/>
                    <a:gd name="connsiteX21" fmla="*/ 200560 w 1316283"/>
                    <a:gd name="connsiteY21" fmla="*/ 75028 h 1019172"/>
                    <a:gd name="connsiteX22" fmla="*/ 200565 w 1316283"/>
                    <a:gd name="connsiteY22" fmla="*/ 75025 h 1019172"/>
                    <a:gd name="connsiteX23" fmla="*/ 200565 w 1316283"/>
                    <a:gd name="connsiteY23" fmla="*/ 75024 h 1019172"/>
                    <a:gd name="connsiteX24" fmla="*/ 200559 w 1316283"/>
                    <a:gd name="connsiteY24" fmla="*/ 75028 h 1019172"/>
                    <a:gd name="connsiteX25" fmla="*/ 200558 w 1316283"/>
                    <a:gd name="connsiteY25" fmla="*/ 75025 h 1019172"/>
                    <a:gd name="connsiteX26" fmla="*/ 534087 w 1316283"/>
                    <a:gd name="connsiteY26" fmla="*/ 0 h 1019172"/>
                    <a:gd name="connsiteX0" fmla="*/ 402611 w 1316283"/>
                    <a:gd name="connsiteY0" fmla="*/ 695298 h 1019172"/>
                    <a:gd name="connsiteX1" fmla="*/ 402611 w 1316283"/>
                    <a:gd name="connsiteY1" fmla="*/ 696036 h 1019172"/>
                    <a:gd name="connsiteX2" fmla="*/ 402612 w 1316283"/>
                    <a:gd name="connsiteY2" fmla="*/ 696039 h 1019172"/>
                    <a:gd name="connsiteX3" fmla="*/ 402612 w 1316283"/>
                    <a:gd name="connsiteY3" fmla="*/ 695300 h 1019172"/>
                    <a:gd name="connsiteX4" fmla="*/ 402611 w 1316283"/>
                    <a:gd name="connsiteY4" fmla="*/ 695298 h 1019172"/>
                    <a:gd name="connsiteX5" fmla="*/ 534087 w 1316283"/>
                    <a:gd name="connsiteY5" fmla="*/ 0 h 1019172"/>
                    <a:gd name="connsiteX6" fmla="*/ 534828 w 1316283"/>
                    <a:gd name="connsiteY6" fmla="*/ 0 h 1019172"/>
                    <a:gd name="connsiteX7" fmla="*/ 1316282 w 1316283"/>
                    <a:gd name="connsiteY7" fmla="*/ 781467 h 1019172"/>
                    <a:gd name="connsiteX8" fmla="*/ 1316282 w 1316283"/>
                    <a:gd name="connsiteY8" fmla="*/ 785919 h 1019172"/>
                    <a:gd name="connsiteX9" fmla="*/ 1316283 w 1316283"/>
                    <a:gd name="connsiteY9" fmla="*/ 785919 h 1019172"/>
                    <a:gd name="connsiteX10" fmla="*/ 1316283 w 1316283"/>
                    <a:gd name="connsiteY10" fmla="*/ 785992 h 1019172"/>
                    <a:gd name="connsiteX11" fmla="*/ 1316227 w 1316283"/>
                    <a:gd name="connsiteY11" fmla="*/ 786668 h 1019172"/>
                    <a:gd name="connsiteX12" fmla="*/ 1316226 w 1316283"/>
                    <a:gd name="connsiteY12" fmla="*/ 786668 h 1019172"/>
                    <a:gd name="connsiteX13" fmla="*/ 1306627 w 1316283"/>
                    <a:gd name="connsiteY13" fmla="*/ 902546 h 1019172"/>
                    <a:gd name="connsiteX14" fmla="*/ 1279146 w 1316283"/>
                    <a:gd name="connsiteY14" fmla="*/ 1019172 h 1019172"/>
                    <a:gd name="connsiteX15" fmla="*/ 527403 w 1316283"/>
                    <a:gd name="connsiteY15" fmla="*/ 1019172 h 1019172"/>
                    <a:gd name="connsiteX16" fmla="*/ 181249 w 1316283"/>
                    <a:gd name="connsiteY16" fmla="*/ 768093 h 1019172"/>
                    <a:gd name="connsiteX17" fmla="*/ 0 w 1316283"/>
                    <a:gd name="connsiteY17" fmla="*/ 210966 h 1019172"/>
                    <a:gd name="connsiteX18" fmla="*/ 97311 w 1316283"/>
                    <a:gd name="connsiteY18" fmla="*/ 133711 h 1019172"/>
                    <a:gd name="connsiteX19" fmla="*/ 200559 w 1316283"/>
                    <a:gd name="connsiteY19" fmla="*/ 75028 h 1019172"/>
                    <a:gd name="connsiteX20" fmla="*/ 200560 w 1316283"/>
                    <a:gd name="connsiteY20" fmla="*/ 75028 h 1019172"/>
                    <a:gd name="connsiteX21" fmla="*/ 200565 w 1316283"/>
                    <a:gd name="connsiteY21" fmla="*/ 75025 h 1019172"/>
                    <a:gd name="connsiteX22" fmla="*/ 200565 w 1316283"/>
                    <a:gd name="connsiteY22" fmla="*/ 75024 h 1019172"/>
                    <a:gd name="connsiteX23" fmla="*/ 200559 w 1316283"/>
                    <a:gd name="connsiteY23" fmla="*/ 75028 h 1019172"/>
                    <a:gd name="connsiteX24" fmla="*/ 200558 w 1316283"/>
                    <a:gd name="connsiteY24" fmla="*/ 75025 h 1019172"/>
                    <a:gd name="connsiteX25" fmla="*/ 534087 w 1316283"/>
                    <a:gd name="connsiteY25" fmla="*/ 0 h 1019172"/>
                    <a:gd name="connsiteX0" fmla="*/ 402612 w 1316283"/>
                    <a:gd name="connsiteY0" fmla="*/ 695300 h 1019172"/>
                    <a:gd name="connsiteX1" fmla="*/ 402611 w 1316283"/>
                    <a:gd name="connsiteY1" fmla="*/ 696036 h 1019172"/>
                    <a:gd name="connsiteX2" fmla="*/ 402612 w 1316283"/>
                    <a:gd name="connsiteY2" fmla="*/ 696039 h 1019172"/>
                    <a:gd name="connsiteX3" fmla="*/ 402612 w 1316283"/>
                    <a:gd name="connsiteY3" fmla="*/ 695300 h 1019172"/>
                    <a:gd name="connsiteX4" fmla="*/ 534087 w 1316283"/>
                    <a:gd name="connsiteY4" fmla="*/ 0 h 1019172"/>
                    <a:gd name="connsiteX5" fmla="*/ 534828 w 1316283"/>
                    <a:gd name="connsiteY5" fmla="*/ 0 h 1019172"/>
                    <a:gd name="connsiteX6" fmla="*/ 1316282 w 1316283"/>
                    <a:gd name="connsiteY6" fmla="*/ 781467 h 1019172"/>
                    <a:gd name="connsiteX7" fmla="*/ 1316282 w 1316283"/>
                    <a:gd name="connsiteY7" fmla="*/ 785919 h 1019172"/>
                    <a:gd name="connsiteX8" fmla="*/ 1316283 w 1316283"/>
                    <a:gd name="connsiteY8" fmla="*/ 785919 h 1019172"/>
                    <a:gd name="connsiteX9" fmla="*/ 1316283 w 1316283"/>
                    <a:gd name="connsiteY9" fmla="*/ 785992 h 1019172"/>
                    <a:gd name="connsiteX10" fmla="*/ 1316227 w 1316283"/>
                    <a:gd name="connsiteY10" fmla="*/ 786668 h 1019172"/>
                    <a:gd name="connsiteX11" fmla="*/ 1316226 w 1316283"/>
                    <a:gd name="connsiteY11" fmla="*/ 786668 h 1019172"/>
                    <a:gd name="connsiteX12" fmla="*/ 1306627 w 1316283"/>
                    <a:gd name="connsiteY12" fmla="*/ 902546 h 1019172"/>
                    <a:gd name="connsiteX13" fmla="*/ 1279146 w 1316283"/>
                    <a:gd name="connsiteY13" fmla="*/ 1019172 h 1019172"/>
                    <a:gd name="connsiteX14" fmla="*/ 527403 w 1316283"/>
                    <a:gd name="connsiteY14" fmla="*/ 1019172 h 1019172"/>
                    <a:gd name="connsiteX15" fmla="*/ 181249 w 1316283"/>
                    <a:gd name="connsiteY15" fmla="*/ 768093 h 1019172"/>
                    <a:gd name="connsiteX16" fmla="*/ 0 w 1316283"/>
                    <a:gd name="connsiteY16" fmla="*/ 210966 h 1019172"/>
                    <a:gd name="connsiteX17" fmla="*/ 97311 w 1316283"/>
                    <a:gd name="connsiteY17" fmla="*/ 133711 h 1019172"/>
                    <a:gd name="connsiteX18" fmla="*/ 200559 w 1316283"/>
                    <a:gd name="connsiteY18" fmla="*/ 75028 h 1019172"/>
                    <a:gd name="connsiteX19" fmla="*/ 200560 w 1316283"/>
                    <a:gd name="connsiteY19" fmla="*/ 75028 h 1019172"/>
                    <a:gd name="connsiteX20" fmla="*/ 200565 w 1316283"/>
                    <a:gd name="connsiteY20" fmla="*/ 75025 h 1019172"/>
                    <a:gd name="connsiteX21" fmla="*/ 200565 w 1316283"/>
                    <a:gd name="connsiteY21" fmla="*/ 75024 h 1019172"/>
                    <a:gd name="connsiteX22" fmla="*/ 200559 w 1316283"/>
                    <a:gd name="connsiteY22" fmla="*/ 75028 h 1019172"/>
                    <a:gd name="connsiteX23" fmla="*/ 200558 w 1316283"/>
                    <a:gd name="connsiteY23" fmla="*/ 75025 h 1019172"/>
                    <a:gd name="connsiteX24" fmla="*/ 534087 w 1316283"/>
                    <a:gd name="connsiteY24" fmla="*/ 0 h 1019172"/>
                    <a:gd name="connsiteX0" fmla="*/ 402612 w 1316283"/>
                    <a:gd name="connsiteY0" fmla="*/ 696039 h 1019172"/>
                    <a:gd name="connsiteX1" fmla="*/ 402611 w 1316283"/>
                    <a:gd name="connsiteY1" fmla="*/ 696036 h 1019172"/>
                    <a:gd name="connsiteX2" fmla="*/ 402612 w 1316283"/>
                    <a:gd name="connsiteY2" fmla="*/ 696039 h 1019172"/>
                    <a:gd name="connsiteX3" fmla="*/ 534087 w 1316283"/>
                    <a:gd name="connsiteY3" fmla="*/ 0 h 1019172"/>
                    <a:gd name="connsiteX4" fmla="*/ 534828 w 1316283"/>
                    <a:gd name="connsiteY4" fmla="*/ 0 h 1019172"/>
                    <a:gd name="connsiteX5" fmla="*/ 1316282 w 1316283"/>
                    <a:gd name="connsiteY5" fmla="*/ 781467 h 1019172"/>
                    <a:gd name="connsiteX6" fmla="*/ 1316282 w 1316283"/>
                    <a:gd name="connsiteY6" fmla="*/ 785919 h 1019172"/>
                    <a:gd name="connsiteX7" fmla="*/ 1316283 w 1316283"/>
                    <a:gd name="connsiteY7" fmla="*/ 785919 h 1019172"/>
                    <a:gd name="connsiteX8" fmla="*/ 1316283 w 1316283"/>
                    <a:gd name="connsiteY8" fmla="*/ 785992 h 1019172"/>
                    <a:gd name="connsiteX9" fmla="*/ 1316227 w 1316283"/>
                    <a:gd name="connsiteY9" fmla="*/ 786668 h 1019172"/>
                    <a:gd name="connsiteX10" fmla="*/ 1316226 w 1316283"/>
                    <a:gd name="connsiteY10" fmla="*/ 786668 h 1019172"/>
                    <a:gd name="connsiteX11" fmla="*/ 1306627 w 1316283"/>
                    <a:gd name="connsiteY11" fmla="*/ 902546 h 1019172"/>
                    <a:gd name="connsiteX12" fmla="*/ 1279146 w 1316283"/>
                    <a:gd name="connsiteY12" fmla="*/ 1019172 h 1019172"/>
                    <a:gd name="connsiteX13" fmla="*/ 527403 w 1316283"/>
                    <a:gd name="connsiteY13" fmla="*/ 1019172 h 1019172"/>
                    <a:gd name="connsiteX14" fmla="*/ 181249 w 1316283"/>
                    <a:gd name="connsiteY14" fmla="*/ 768093 h 1019172"/>
                    <a:gd name="connsiteX15" fmla="*/ 0 w 1316283"/>
                    <a:gd name="connsiteY15" fmla="*/ 210966 h 1019172"/>
                    <a:gd name="connsiteX16" fmla="*/ 97311 w 1316283"/>
                    <a:gd name="connsiteY16" fmla="*/ 133711 h 1019172"/>
                    <a:gd name="connsiteX17" fmla="*/ 200559 w 1316283"/>
                    <a:gd name="connsiteY17" fmla="*/ 75028 h 1019172"/>
                    <a:gd name="connsiteX18" fmla="*/ 200560 w 1316283"/>
                    <a:gd name="connsiteY18" fmla="*/ 75028 h 1019172"/>
                    <a:gd name="connsiteX19" fmla="*/ 200565 w 1316283"/>
                    <a:gd name="connsiteY19" fmla="*/ 75025 h 1019172"/>
                    <a:gd name="connsiteX20" fmla="*/ 200565 w 1316283"/>
                    <a:gd name="connsiteY20" fmla="*/ 75024 h 1019172"/>
                    <a:gd name="connsiteX21" fmla="*/ 200559 w 1316283"/>
                    <a:gd name="connsiteY21" fmla="*/ 75028 h 1019172"/>
                    <a:gd name="connsiteX22" fmla="*/ 200558 w 1316283"/>
                    <a:gd name="connsiteY22" fmla="*/ 75025 h 1019172"/>
                    <a:gd name="connsiteX23" fmla="*/ 534087 w 1316283"/>
                    <a:gd name="connsiteY23" fmla="*/ 0 h 1019172"/>
                    <a:gd name="connsiteX0" fmla="*/ 534087 w 1316283"/>
                    <a:gd name="connsiteY0" fmla="*/ 0 h 1019172"/>
                    <a:gd name="connsiteX1" fmla="*/ 534828 w 1316283"/>
                    <a:gd name="connsiteY1" fmla="*/ 0 h 1019172"/>
                    <a:gd name="connsiteX2" fmla="*/ 1316282 w 1316283"/>
                    <a:gd name="connsiteY2" fmla="*/ 781467 h 1019172"/>
                    <a:gd name="connsiteX3" fmla="*/ 1316282 w 1316283"/>
                    <a:gd name="connsiteY3" fmla="*/ 785919 h 1019172"/>
                    <a:gd name="connsiteX4" fmla="*/ 1316283 w 1316283"/>
                    <a:gd name="connsiteY4" fmla="*/ 785919 h 1019172"/>
                    <a:gd name="connsiteX5" fmla="*/ 1316283 w 1316283"/>
                    <a:gd name="connsiteY5" fmla="*/ 785992 h 1019172"/>
                    <a:gd name="connsiteX6" fmla="*/ 1316227 w 1316283"/>
                    <a:gd name="connsiteY6" fmla="*/ 786668 h 1019172"/>
                    <a:gd name="connsiteX7" fmla="*/ 1316226 w 1316283"/>
                    <a:gd name="connsiteY7" fmla="*/ 786668 h 1019172"/>
                    <a:gd name="connsiteX8" fmla="*/ 1306627 w 1316283"/>
                    <a:gd name="connsiteY8" fmla="*/ 902546 h 1019172"/>
                    <a:gd name="connsiteX9" fmla="*/ 1279146 w 1316283"/>
                    <a:gd name="connsiteY9" fmla="*/ 1019172 h 1019172"/>
                    <a:gd name="connsiteX10" fmla="*/ 527403 w 1316283"/>
                    <a:gd name="connsiteY10" fmla="*/ 1019172 h 1019172"/>
                    <a:gd name="connsiteX11" fmla="*/ 181249 w 1316283"/>
                    <a:gd name="connsiteY11" fmla="*/ 768093 h 1019172"/>
                    <a:gd name="connsiteX12" fmla="*/ 0 w 1316283"/>
                    <a:gd name="connsiteY12" fmla="*/ 210966 h 1019172"/>
                    <a:gd name="connsiteX13" fmla="*/ 97311 w 1316283"/>
                    <a:gd name="connsiteY13" fmla="*/ 133711 h 1019172"/>
                    <a:gd name="connsiteX14" fmla="*/ 200559 w 1316283"/>
                    <a:gd name="connsiteY14" fmla="*/ 75028 h 1019172"/>
                    <a:gd name="connsiteX15" fmla="*/ 200560 w 1316283"/>
                    <a:gd name="connsiteY15" fmla="*/ 75028 h 1019172"/>
                    <a:gd name="connsiteX16" fmla="*/ 200565 w 1316283"/>
                    <a:gd name="connsiteY16" fmla="*/ 75025 h 1019172"/>
                    <a:gd name="connsiteX17" fmla="*/ 200565 w 1316283"/>
                    <a:gd name="connsiteY17" fmla="*/ 75024 h 1019172"/>
                    <a:gd name="connsiteX18" fmla="*/ 200559 w 1316283"/>
                    <a:gd name="connsiteY18" fmla="*/ 75028 h 1019172"/>
                    <a:gd name="connsiteX19" fmla="*/ 200558 w 1316283"/>
                    <a:gd name="connsiteY19" fmla="*/ 75025 h 1019172"/>
                    <a:gd name="connsiteX20" fmla="*/ 534087 w 1316283"/>
                    <a:gd name="connsiteY20" fmla="*/ 0 h 10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16283" h="1019172">
                      <a:moveTo>
                        <a:pt x="534087" y="0"/>
                      </a:moveTo>
                      <a:lnTo>
                        <a:pt x="534828" y="0"/>
                      </a:lnTo>
                      <a:cubicBezTo>
                        <a:pt x="966409" y="0"/>
                        <a:pt x="1316282" y="349879"/>
                        <a:pt x="1316282" y="781467"/>
                      </a:cubicBezTo>
                      <a:lnTo>
                        <a:pt x="1316282" y="785919"/>
                      </a:lnTo>
                      <a:lnTo>
                        <a:pt x="1316283" y="785919"/>
                      </a:lnTo>
                      <a:lnTo>
                        <a:pt x="1316283" y="785992"/>
                      </a:lnTo>
                      <a:cubicBezTo>
                        <a:pt x="1316264" y="786217"/>
                        <a:pt x="1316246" y="786443"/>
                        <a:pt x="1316227" y="786668"/>
                      </a:cubicBezTo>
                      <a:lnTo>
                        <a:pt x="1316226" y="786668"/>
                      </a:lnTo>
                      <a:lnTo>
                        <a:pt x="1306627" y="902546"/>
                      </a:lnTo>
                      <a:cubicBezTo>
                        <a:pt x="1300685" y="942659"/>
                        <a:pt x="1291030" y="981289"/>
                        <a:pt x="1279146" y="1019172"/>
                      </a:cubicBezTo>
                      <a:lnTo>
                        <a:pt x="527403" y="1019172"/>
                      </a:lnTo>
                      <a:cubicBezTo>
                        <a:pt x="369182" y="1019172"/>
                        <a:pt x="230275" y="918149"/>
                        <a:pt x="181249" y="768093"/>
                      </a:cubicBezTo>
                      <a:lnTo>
                        <a:pt x="0" y="210966"/>
                      </a:lnTo>
                      <a:cubicBezTo>
                        <a:pt x="30459" y="182737"/>
                        <a:pt x="63141" y="156739"/>
                        <a:pt x="97311" y="133711"/>
                      </a:cubicBezTo>
                      <a:lnTo>
                        <a:pt x="200559" y="75028"/>
                      </a:lnTo>
                      <a:lnTo>
                        <a:pt x="200560" y="75028"/>
                      </a:lnTo>
                      <a:cubicBezTo>
                        <a:pt x="166887" y="-28475"/>
                        <a:pt x="200563" y="75026"/>
                        <a:pt x="200565" y="75025"/>
                      </a:cubicBezTo>
                      <a:lnTo>
                        <a:pt x="200565" y="75024"/>
                      </a:lnTo>
                      <a:cubicBezTo>
                        <a:pt x="200563" y="75025"/>
                        <a:pt x="200561" y="75027"/>
                        <a:pt x="200559" y="75028"/>
                      </a:cubicBezTo>
                      <a:cubicBezTo>
                        <a:pt x="200559" y="75027"/>
                        <a:pt x="200558" y="75026"/>
                        <a:pt x="200558" y="75025"/>
                      </a:cubicBezTo>
                      <a:cubicBezTo>
                        <a:pt x="301582" y="26740"/>
                        <a:pt x="414489" y="0"/>
                        <a:pt x="534087" y="0"/>
                      </a:cubicBezTo>
                      <a:close/>
                    </a:path>
                  </a:pathLst>
                </a:custGeom>
                <a:solidFill>
                  <a:srgbClr val="F15F47">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sp>
              <p:nvSpPr>
                <p:cNvPr id="3149" name="Freeform: Shape 3148">
                  <a:extLst>
                    <a:ext uri="{FF2B5EF4-FFF2-40B4-BE49-F238E27FC236}">
                      <a16:creationId xmlns:a16="http://schemas.microsoft.com/office/drawing/2014/main" id="{35F6E49C-0054-DDA5-FCEB-1076CFE2F839}"/>
                    </a:ext>
                  </a:extLst>
                </p:cNvPr>
                <p:cNvSpPr/>
                <p:nvPr/>
              </p:nvSpPr>
              <p:spPr>
                <a:xfrm>
                  <a:off x="3567238" y="4233612"/>
                  <a:ext cx="836793" cy="589439"/>
                </a:xfrm>
                <a:custGeom>
                  <a:avLst/>
                  <a:gdLst>
                    <a:gd name="connsiteX0" fmla="*/ 333529 w 1115724"/>
                    <a:gd name="connsiteY0" fmla="*/ 0 h 785919"/>
                    <a:gd name="connsiteX1" fmla="*/ 334270 w 1115724"/>
                    <a:gd name="connsiteY1" fmla="*/ 0 h 785919"/>
                    <a:gd name="connsiteX2" fmla="*/ 1115724 w 1115724"/>
                    <a:gd name="connsiteY2" fmla="*/ 781467 h 785919"/>
                    <a:gd name="connsiteX3" fmla="*/ 1115724 w 1115724"/>
                    <a:gd name="connsiteY3" fmla="*/ 785919 h 785919"/>
                    <a:gd name="connsiteX4" fmla="*/ 326845 w 1115724"/>
                    <a:gd name="connsiteY4" fmla="*/ 785919 h 785919"/>
                    <a:gd name="connsiteX5" fmla="*/ 202053 w 1115724"/>
                    <a:gd name="connsiteY5" fmla="*/ 695298 h 785919"/>
                    <a:gd name="connsiteX6" fmla="*/ 202053 w 1115724"/>
                    <a:gd name="connsiteY6" fmla="*/ 696039 h 785919"/>
                    <a:gd name="connsiteX7" fmla="*/ 7 w 1115724"/>
                    <a:gd name="connsiteY7" fmla="*/ 75024 h 785919"/>
                    <a:gd name="connsiteX8" fmla="*/ 1 w 1115724"/>
                    <a:gd name="connsiteY8" fmla="*/ 75028 h 785919"/>
                    <a:gd name="connsiteX9" fmla="*/ 0 w 1115724"/>
                    <a:gd name="connsiteY9" fmla="*/ 75025 h 785919"/>
                    <a:gd name="connsiteX10" fmla="*/ 333529 w 1115724"/>
                    <a:gd name="connsiteY10" fmla="*/ 0 h 78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5724" h="785919">
                      <a:moveTo>
                        <a:pt x="333529" y="0"/>
                      </a:moveTo>
                      <a:lnTo>
                        <a:pt x="334270" y="0"/>
                      </a:lnTo>
                      <a:cubicBezTo>
                        <a:pt x="765851" y="0"/>
                        <a:pt x="1115724" y="349879"/>
                        <a:pt x="1115724" y="781467"/>
                      </a:cubicBezTo>
                      <a:lnTo>
                        <a:pt x="1115724" y="785919"/>
                      </a:lnTo>
                      <a:lnTo>
                        <a:pt x="326845" y="785919"/>
                      </a:lnTo>
                      <a:cubicBezTo>
                        <a:pt x="269654" y="785919"/>
                        <a:pt x="219880" y="749525"/>
                        <a:pt x="202053" y="695298"/>
                      </a:cubicBezTo>
                      <a:lnTo>
                        <a:pt x="202053" y="696039"/>
                      </a:lnTo>
                      <a:lnTo>
                        <a:pt x="7" y="75024"/>
                      </a:lnTo>
                      <a:lnTo>
                        <a:pt x="1" y="75028"/>
                      </a:lnTo>
                      <a:lnTo>
                        <a:pt x="0" y="75025"/>
                      </a:lnTo>
                      <a:cubicBezTo>
                        <a:pt x="101024" y="26740"/>
                        <a:pt x="213931" y="0"/>
                        <a:pt x="333529" y="0"/>
                      </a:cubicBezTo>
                      <a:close/>
                    </a:path>
                  </a:pathLst>
                </a:custGeom>
                <a:solidFill>
                  <a:srgbClr val="F15F4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Aptos Display" panose="020B0004020202020204" pitchFamily="34" charset="0"/>
                  </a:endParaRPr>
                </a:p>
              </p:txBody>
            </p:sp>
            <p:pic>
              <p:nvPicPr>
                <p:cNvPr id="3150" name="Graphic 3149" descr="Gears with solid fill">
                  <a:extLst>
                    <a:ext uri="{FF2B5EF4-FFF2-40B4-BE49-F238E27FC236}">
                      <a16:creationId xmlns:a16="http://schemas.microsoft.com/office/drawing/2014/main" id="{69802058-EBF8-6F72-E8A2-C92294BF74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82236" y="4382844"/>
                  <a:ext cx="365267" cy="365267"/>
                </a:xfrm>
                <a:prstGeom prst="rect">
                  <a:avLst/>
                </a:prstGeom>
              </p:spPr>
            </p:pic>
          </p:grpSp>
          <p:grpSp>
            <p:nvGrpSpPr>
              <p:cNvPr id="3131" name="Group 3130">
                <a:extLst>
                  <a:ext uri="{FF2B5EF4-FFF2-40B4-BE49-F238E27FC236}">
                    <a16:creationId xmlns:a16="http://schemas.microsoft.com/office/drawing/2014/main" id="{59D93FD0-A40F-BCF4-CDEB-7E33DF7FEB9E}"/>
                  </a:ext>
                </a:extLst>
              </p:cNvPr>
              <p:cNvGrpSpPr/>
              <p:nvPr/>
            </p:nvGrpSpPr>
            <p:grpSpPr>
              <a:xfrm>
                <a:off x="6693601" y="2787178"/>
                <a:ext cx="2919272" cy="593700"/>
                <a:chOff x="8897369" y="1267165"/>
                <a:chExt cx="3892363" cy="791600"/>
              </a:xfrm>
            </p:grpSpPr>
            <p:sp>
              <p:nvSpPr>
                <p:cNvPr id="3145" name="TextBox 3144">
                  <a:extLst>
                    <a:ext uri="{FF2B5EF4-FFF2-40B4-BE49-F238E27FC236}">
                      <a16:creationId xmlns:a16="http://schemas.microsoft.com/office/drawing/2014/main" id="{467B3795-39B4-1A41-BE54-45EC28405F99}"/>
                    </a:ext>
                  </a:extLst>
                </p:cNvPr>
                <p:cNvSpPr txBox="1"/>
                <p:nvPr/>
              </p:nvSpPr>
              <p:spPr>
                <a:xfrm>
                  <a:off x="9380511" y="1267165"/>
                  <a:ext cx="2926080" cy="45140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1">
                      <a:ln>
                        <a:noFill/>
                      </a:ln>
                      <a:solidFill>
                        <a:schemeClr val="bg1"/>
                      </a:solidFill>
                      <a:effectLst/>
                      <a:uLnTx/>
                      <a:uFillTx/>
                      <a:latin typeface="Aptos Display" panose="020B0004020202020204" pitchFamily="34" charset="0"/>
                    </a:rPr>
                    <a:t>TRUTHFULNESS</a:t>
                  </a:r>
                </a:p>
              </p:txBody>
            </p:sp>
            <p:sp>
              <p:nvSpPr>
                <p:cNvPr id="3146" name="TextBox 3145">
                  <a:extLst>
                    <a:ext uri="{FF2B5EF4-FFF2-40B4-BE49-F238E27FC236}">
                      <a16:creationId xmlns:a16="http://schemas.microsoft.com/office/drawing/2014/main" id="{064F7D27-2F11-C267-53D3-DA140E9C2907}"/>
                    </a:ext>
                  </a:extLst>
                </p:cNvPr>
                <p:cNvSpPr txBox="1"/>
                <p:nvPr/>
              </p:nvSpPr>
              <p:spPr>
                <a:xfrm>
                  <a:off x="8897369" y="1607360"/>
                  <a:ext cx="3892363" cy="451405"/>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schemeClr val="bg1"/>
                      </a:solidFill>
                      <a:effectLst/>
                      <a:uLnTx/>
                      <a:uFillTx/>
                      <a:latin typeface="Aptos Display" panose="020B0004020202020204" pitchFamily="34" charset="0"/>
                    </a:rPr>
                    <a:t>WE BELIEVE IN TRANSPARENCY</a:t>
                  </a:r>
                </a:p>
              </p:txBody>
            </p:sp>
          </p:grpSp>
          <p:grpSp>
            <p:nvGrpSpPr>
              <p:cNvPr id="3132" name="Group 3131">
                <a:extLst>
                  <a:ext uri="{FF2B5EF4-FFF2-40B4-BE49-F238E27FC236}">
                    <a16:creationId xmlns:a16="http://schemas.microsoft.com/office/drawing/2014/main" id="{D70574D7-3F34-2853-7AA8-BC35C0C43D6B}"/>
                  </a:ext>
                </a:extLst>
              </p:cNvPr>
              <p:cNvGrpSpPr/>
              <p:nvPr/>
            </p:nvGrpSpPr>
            <p:grpSpPr>
              <a:xfrm>
                <a:off x="-441291" y="2775602"/>
                <a:ext cx="2770939" cy="853822"/>
                <a:chOff x="-571962" y="2637347"/>
                <a:chExt cx="3694584" cy="1138429"/>
              </a:xfrm>
            </p:grpSpPr>
            <p:sp>
              <p:nvSpPr>
                <p:cNvPr id="3143" name="TextBox 3142">
                  <a:extLst>
                    <a:ext uri="{FF2B5EF4-FFF2-40B4-BE49-F238E27FC236}">
                      <a16:creationId xmlns:a16="http://schemas.microsoft.com/office/drawing/2014/main" id="{26DA5461-6790-B1C7-33D2-31E30EF96FE4}"/>
                    </a:ext>
                  </a:extLst>
                </p:cNvPr>
                <p:cNvSpPr txBox="1"/>
                <p:nvPr/>
              </p:nvSpPr>
              <p:spPr>
                <a:xfrm>
                  <a:off x="-224574" y="2637347"/>
                  <a:ext cx="2926082" cy="45140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1">
                      <a:ln>
                        <a:noFill/>
                      </a:ln>
                      <a:solidFill>
                        <a:schemeClr val="bg1"/>
                      </a:solidFill>
                      <a:effectLst/>
                      <a:uLnTx/>
                      <a:uFillTx/>
                      <a:latin typeface="Aptos Display" panose="020B0004020202020204" pitchFamily="34" charset="0"/>
                    </a:rPr>
                    <a:t>CREATIVITY</a:t>
                  </a:r>
                </a:p>
              </p:txBody>
            </p:sp>
            <p:sp>
              <p:nvSpPr>
                <p:cNvPr id="3144" name="TextBox 3143">
                  <a:extLst>
                    <a:ext uri="{FF2B5EF4-FFF2-40B4-BE49-F238E27FC236}">
                      <a16:creationId xmlns:a16="http://schemas.microsoft.com/office/drawing/2014/main" id="{AA80E8ED-58FB-F0E7-CF7B-39D69819C61F}"/>
                    </a:ext>
                  </a:extLst>
                </p:cNvPr>
                <p:cNvSpPr txBox="1"/>
                <p:nvPr/>
              </p:nvSpPr>
              <p:spPr>
                <a:xfrm>
                  <a:off x="-571962" y="2996076"/>
                  <a:ext cx="3694584" cy="779700"/>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schemeClr val="bg1"/>
                      </a:solidFill>
                      <a:effectLst/>
                      <a:uLnTx/>
                      <a:uFillTx/>
                      <a:latin typeface="Aptos Display" panose="020B0004020202020204" pitchFamily="34" charset="0"/>
                    </a:rPr>
                    <a:t>WE ALWAYS THINK OUT OF THE BOX </a:t>
                  </a:r>
                </a:p>
              </p:txBody>
            </p:sp>
          </p:grpSp>
          <p:grpSp>
            <p:nvGrpSpPr>
              <p:cNvPr id="3133" name="Group 3132">
                <a:extLst>
                  <a:ext uri="{FF2B5EF4-FFF2-40B4-BE49-F238E27FC236}">
                    <a16:creationId xmlns:a16="http://schemas.microsoft.com/office/drawing/2014/main" id="{ED5077F4-C6F9-0829-4094-811FFF90361F}"/>
                  </a:ext>
                </a:extLst>
              </p:cNvPr>
              <p:cNvGrpSpPr/>
              <p:nvPr/>
            </p:nvGrpSpPr>
            <p:grpSpPr>
              <a:xfrm>
                <a:off x="-304800" y="4438310"/>
                <a:ext cx="2851109" cy="878392"/>
                <a:chOff x="-1068392" y="2662521"/>
                <a:chExt cx="3801479" cy="1171188"/>
              </a:xfrm>
            </p:grpSpPr>
            <p:sp>
              <p:nvSpPr>
                <p:cNvPr id="3141" name="TextBox 3140">
                  <a:extLst>
                    <a:ext uri="{FF2B5EF4-FFF2-40B4-BE49-F238E27FC236}">
                      <a16:creationId xmlns:a16="http://schemas.microsoft.com/office/drawing/2014/main" id="{6B3258C5-0D18-2399-51B6-263C6C926EB2}"/>
                    </a:ext>
                  </a:extLst>
                </p:cNvPr>
                <p:cNvSpPr txBox="1"/>
                <p:nvPr/>
              </p:nvSpPr>
              <p:spPr>
                <a:xfrm>
                  <a:off x="-684140" y="2662521"/>
                  <a:ext cx="2926080" cy="45140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1">
                      <a:ln>
                        <a:noFill/>
                      </a:ln>
                      <a:solidFill>
                        <a:schemeClr val="bg1"/>
                      </a:solidFill>
                      <a:effectLst/>
                      <a:uLnTx/>
                      <a:uFillTx/>
                      <a:latin typeface="Aptos Display" panose="020B0004020202020204" pitchFamily="34" charset="0"/>
                    </a:rPr>
                    <a:t>EXCELLENCE</a:t>
                  </a:r>
                </a:p>
              </p:txBody>
            </p:sp>
            <p:sp>
              <p:nvSpPr>
                <p:cNvPr id="3142" name="TextBox 3141">
                  <a:extLst>
                    <a:ext uri="{FF2B5EF4-FFF2-40B4-BE49-F238E27FC236}">
                      <a16:creationId xmlns:a16="http://schemas.microsoft.com/office/drawing/2014/main" id="{91CFA263-FE6C-81CE-353D-5381EA6835BA}"/>
                    </a:ext>
                  </a:extLst>
                </p:cNvPr>
                <p:cNvSpPr txBox="1"/>
                <p:nvPr/>
              </p:nvSpPr>
              <p:spPr>
                <a:xfrm>
                  <a:off x="-1068392" y="3054010"/>
                  <a:ext cx="3801479" cy="779699"/>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schemeClr val="bg1"/>
                      </a:solidFill>
                      <a:effectLst/>
                      <a:uLnTx/>
                      <a:uFillTx/>
                      <a:latin typeface="Aptos Display" panose="020B0004020202020204" pitchFamily="34" charset="0"/>
                    </a:rPr>
                    <a:t>WE BELIEVE IN DELIVERING THE BEST </a:t>
                  </a:r>
                </a:p>
              </p:txBody>
            </p:sp>
          </p:grpSp>
          <p:grpSp>
            <p:nvGrpSpPr>
              <p:cNvPr id="3134" name="Group 3133">
                <a:extLst>
                  <a:ext uri="{FF2B5EF4-FFF2-40B4-BE49-F238E27FC236}">
                    <a16:creationId xmlns:a16="http://schemas.microsoft.com/office/drawing/2014/main" id="{E89998E8-0280-2A3E-3E39-54B6AAC5F65C}"/>
                  </a:ext>
                </a:extLst>
              </p:cNvPr>
              <p:cNvGrpSpPr/>
              <p:nvPr/>
            </p:nvGrpSpPr>
            <p:grpSpPr>
              <a:xfrm>
                <a:off x="6804940" y="4446524"/>
                <a:ext cx="2618769" cy="571031"/>
                <a:chOff x="9724245" y="1287858"/>
                <a:chExt cx="3491694" cy="761374"/>
              </a:xfrm>
            </p:grpSpPr>
            <p:sp>
              <p:nvSpPr>
                <p:cNvPr id="3139" name="TextBox 3138">
                  <a:extLst>
                    <a:ext uri="{FF2B5EF4-FFF2-40B4-BE49-F238E27FC236}">
                      <a16:creationId xmlns:a16="http://schemas.microsoft.com/office/drawing/2014/main" id="{257A8597-3467-5445-A05B-B15894BE8BFE}"/>
                    </a:ext>
                  </a:extLst>
                </p:cNvPr>
                <p:cNvSpPr txBox="1"/>
                <p:nvPr/>
              </p:nvSpPr>
              <p:spPr>
                <a:xfrm>
                  <a:off x="10058936" y="1287858"/>
                  <a:ext cx="2926080" cy="45140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1">
                      <a:ln>
                        <a:noFill/>
                      </a:ln>
                      <a:solidFill>
                        <a:schemeClr val="bg1"/>
                      </a:solidFill>
                      <a:effectLst/>
                      <a:uLnTx/>
                      <a:uFillTx/>
                      <a:latin typeface="Aptos Display" panose="020B0004020202020204" pitchFamily="34" charset="0"/>
                    </a:rPr>
                    <a:t>TEAM SPIRIT</a:t>
                  </a:r>
                </a:p>
              </p:txBody>
            </p:sp>
            <p:sp>
              <p:nvSpPr>
                <p:cNvPr id="3140" name="TextBox 3139">
                  <a:extLst>
                    <a:ext uri="{FF2B5EF4-FFF2-40B4-BE49-F238E27FC236}">
                      <a16:creationId xmlns:a16="http://schemas.microsoft.com/office/drawing/2014/main" id="{AB98CCC7-04EA-8D37-C81D-052DA54BBF9C}"/>
                    </a:ext>
                  </a:extLst>
                </p:cNvPr>
                <p:cNvSpPr txBox="1"/>
                <p:nvPr/>
              </p:nvSpPr>
              <p:spPr>
                <a:xfrm>
                  <a:off x="9724245" y="1597827"/>
                  <a:ext cx="3491694" cy="451405"/>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schemeClr val="bg1"/>
                      </a:solidFill>
                      <a:effectLst/>
                      <a:uLnTx/>
                      <a:uFillTx/>
                      <a:latin typeface="Aptos Display" panose="020B0004020202020204" pitchFamily="34" charset="0"/>
                    </a:rPr>
                    <a:t>WE PERFORM AS ONE TEAM</a:t>
                  </a:r>
                </a:p>
              </p:txBody>
            </p:sp>
          </p:grpSp>
          <p:grpSp>
            <p:nvGrpSpPr>
              <p:cNvPr id="3135" name="Group 3134">
                <a:extLst>
                  <a:ext uri="{FF2B5EF4-FFF2-40B4-BE49-F238E27FC236}">
                    <a16:creationId xmlns:a16="http://schemas.microsoft.com/office/drawing/2014/main" id="{975D0F78-CAEE-CAA2-7928-C3C991908F51}"/>
                  </a:ext>
                </a:extLst>
              </p:cNvPr>
              <p:cNvGrpSpPr/>
              <p:nvPr/>
            </p:nvGrpSpPr>
            <p:grpSpPr>
              <a:xfrm>
                <a:off x="3248272" y="1032055"/>
                <a:ext cx="2509184" cy="604223"/>
                <a:chOff x="6002926" y="965272"/>
                <a:chExt cx="3345579" cy="805633"/>
              </a:xfrm>
            </p:grpSpPr>
            <p:sp>
              <p:nvSpPr>
                <p:cNvPr id="3137" name="TextBox 3136">
                  <a:extLst>
                    <a:ext uri="{FF2B5EF4-FFF2-40B4-BE49-F238E27FC236}">
                      <a16:creationId xmlns:a16="http://schemas.microsoft.com/office/drawing/2014/main" id="{E4C6BC42-A4BC-2618-E4B8-AF759622007F}"/>
                    </a:ext>
                  </a:extLst>
                </p:cNvPr>
                <p:cNvSpPr txBox="1"/>
                <p:nvPr/>
              </p:nvSpPr>
              <p:spPr>
                <a:xfrm>
                  <a:off x="6297419" y="965272"/>
                  <a:ext cx="2926080" cy="45140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1">
                      <a:ln>
                        <a:noFill/>
                      </a:ln>
                      <a:solidFill>
                        <a:schemeClr val="bg1"/>
                      </a:solidFill>
                      <a:effectLst/>
                      <a:uLnTx/>
                      <a:uFillTx/>
                      <a:latin typeface="Aptos Display" panose="020B0004020202020204" pitchFamily="34" charset="0"/>
                    </a:rPr>
                    <a:t>INTEGRITY</a:t>
                  </a:r>
                </a:p>
              </p:txBody>
            </p:sp>
            <p:sp>
              <p:nvSpPr>
                <p:cNvPr id="3138" name="TextBox 3137">
                  <a:extLst>
                    <a:ext uri="{FF2B5EF4-FFF2-40B4-BE49-F238E27FC236}">
                      <a16:creationId xmlns:a16="http://schemas.microsoft.com/office/drawing/2014/main" id="{62E05E3A-F7C0-7962-040C-84DF11CD78DC}"/>
                    </a:ext>
                  </a:extLst>
                </p:cNvPr>
                <p:cNvSpPr txBox="1"/>
                <p:nvPr/>
              </p:nvSpPr>
              <p:spPr>
                <a:xfrm>
                  <a:off x="6002926" y="1319498"/>
                  <a:ext cx="3345579" cy="451407"/>
                </a:xfrm>
                <a:prstGeom prst="rect">
                  <a:avLst/>
                </a:prstGeom>
                <a:noFill/>
              </p:spPr>
              <p:txBody>
                <a:bodyPr wrap="square" lIns="0" r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schemeClr val="bg1"/>
                      </a:solidFill>
                      <a:effectLst/>
                      <a:uLnTx/>
                      <a:uFillTx/>
                      <a:latin typeface="Aptos Display" panose="020B0004020202020204" pitchFamily="34" charset="0"/>
                    </a:rPr>
                    <a:t>WE PROVE WHAT WE CLAIM</a:t>
                  </a:r>
                </a:p>
              </p:txBody>
            </p:sp>
          </p:grpSp>
          <p:sp>
            <p:nvSpPr>
              <p:cNvPr id="3136" name="TextBox 3135">
                <a:extLst>
                  <a:ext uri="{FF2B5EF4-FFF2-40B4-BE49-F238E27FC236}">
                    <a16:creationId xmlns:a16="http://schemas.microsoft.com/office/drawing/2014/main" id="{14DEAA81-C342-8EF6-214B-59AB1D8AC8F8}"/>
                  </a:ext>
                </a:extLst>
              </p:cNvPr>
              <p:cNvSpPr txBox="1"/>
              <p:nvPr/>
            </p:nvSpPr>
            <p:spPr>
              <a:xfrm>
                <a:off x="3722554" y="3234632"/>
                <a:ext cx="1687736" cy="95410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spc="0" normalizeH="0" baseline="0" noProof="1">
                    <a:ln>
                      <a:noFill/>
                    </a:ln>
                    <a:solidFill>
                      <a:schemeClr val="bg1"/>
                    </a:solidFill>
                    <a:effectLst/>
                    <a:uLnTx/>
                    <a:uFillTx/>
                    <a:latin typeface="Aptos Display" panose="020B0004020202020204" pitchFamily="34" charset="0"/>
                  </a:rPr>
                  <a:t>CORE VALUES</a:t>
                </a:r>
              </a:p>
            </p:txBody>
          </p:sp>
        </p:grpSp>
      </p:grpSp>
      <p:sp>
        <p:nvSpPr>
          <p:cNvPr id="3168" name="TextBox 3167">
            <a:extLst>
              <a:ext uri="{FF2B5EF4-FFF2-40B4-BE49-F238E27FC236}">
                <a16:creationId xmlns:a16="http://schemas.microsoft.com/office/drawing/2014/main" id="{61027641-FE3D-0463-0210-122457E69F82}"/>
              </a:ext>
            </a:extLst>
          </p:cNvPr>
          <p:cNvSpPr txBox="1"/>
          <p:nvPr/>
        </p:nvSpPr>
        <p:spPr>
          <a:xfrm>
            <a:off x="3633780" y="163910"/>
            <a:ext cx="5115824" cy="584775"/>
          </a:xfrm>
          <a:prstGeom prst="rect">
            <a:avLst/>
          </a:prstGeom>
          <a:solidFill>
            <a:srgbClr val="7A0203"/>
          </a:solidFill>
        </p:spPr>
        <p:txBody>
          <a:bodyPr wrap="square" rtlCol="0">
            <a:spAutoFit/>
          </a:bodyPr>
          <a:lstStyle/>
          <a:p>
            <a:pPr algn="ctr"/>
            <a:r>
              <a:rPr lang="en-US" sz="3200" b="1" dirty="0">
                <a:solidFill>
                  <a:schemeClr val="bg1"/>
                </a:solidFill>
                <a:latin typeface="Aptos Display" panose="020B0004020202020204" pitchFamily="34" charset="0"/>
              </a:rPr>
              <a:t>OUR VLAUES YOUR TRUST</a:t>
            </a:r>
          </a:p>
        </p:txBody>
      </p:sp>
      <p:sp>
        <p:nvSpPr>
          <p:cNvPr id="3173" name="TextBox 3172">
            <a:extLst>
              <a:ext uri="{FF2B5EF4-FFF2-40B4-BE49-F238E27FC236}">
                <a16:creationId xmlns:a16="http://schemas.microsoft.com/office/drawing/2014/main" id="{168ECAD5-350B-BA38-2288-254C64A49187}"/>
              </a:ext>
            </a:extLst>
          </p:cNvPr>
          <p:cNvSpPr txBox="1"/>
          <p:nvPr/>
        </p:nvSpPr>
        <p:spPr>
          <a:xfrm>
            <a:off x="2216311" y="5699087"/>
            <a:ext cx="8276561" cy="707886"/>
          </a:xfrm>
          <a:prstGeom prst="rect">
            <a:avLst/>
          </a:prstGeom>
          <a:noFill/>
        </p:spPr>
        <p:txBody>
          <a:bodyPr wrap="square">
            <a:spAutoFit/>
          </a:bodyPr>
          <a:lstStyle/>
          <a:p>
            <a:pPr algn="ctr"/>
            <a:r>
              <a:rPr lang="en-US" sz="2000" b="1" dirty="0">
                <a:latin typeface="Bernard MT Condensed" panose="02050806060905020404" pitchFamily="18" charset="0"/>
              </a:rPr>
              <a:t>“We uphold the highest standards of honesty, transparency, and responsibility in everything we do, ensuring trust that stands the test of time”</a:t>
            </a:r>
          </a:p>
        </p:txBody>
      </p:sp>
      <p:pic>
        <p:nvPicPr>
          <p:cNvPr id="3174" name="Picture 3173">
            <a:extLst>
              <a:ext uri="{FF2B5EF4-FFF2-40B4-BE49-F238E27FC236}">
                <a16:creationId xmlns:a16="http://schemas.microsoft.com/office/drawing/2014/main" id="{E5F8B027-BCA8-AE55-12E9-FF67C89B39C0}"/>
              </a:ext>
            </a:extLst>
          </p:cNvPr>
          <p:cNvPicPr>
            <a:picLocks noChangeAspect="1"/>
          </p:cNvPicPr>
          <p:nvPr/>
        </p:nvPicPr>
        <p:blipFill rotWithShape="1">
          <a:blip r:embed="rId12"/>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339054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textile construction company pakistan - ACCO PAKISTAN">
            <a:extLst>
              <a:ext uri="{FF2B5EF4-FFF2-40B4-BE49-F238E27FC236}">
                <a16:creationId xmlns:a16="http://schemas.microsoft.com/office/drawing/2014/main" id="{5BF21182-D309-1C19-F238-946D0A4AB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670"/>
            <a:ext cx="12192000" cy="5681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FFBE55-3ED7-7EB5-135F-123EAA691850}"/>
              </a:ext>
            </a:extLst>
          </p:cNvPr>
          <p:cNvSpPr txBox="1"/>
          <p:nvPr/>
        </p:nvSpPr>
        <p:spPr>
          <a:xfrm>
            <a:off x="1841569" y="795670"/>
            <a:ext cx="3895166" cy="5858014"/>
          </a:xfrm>
          <a:prstGeom prst="rect">
            <a:avLst/>
          </a:prstGeom>
          <a:solidFill>
            <a:srgbClr val="7A0203">
              <a:alpha val="91000"/>
            </a:srgbClr>
          </a:solidFill>
          <a:ln>
            <a:solidFill>
              <a:schemeClr val="tx1"/>
            </a:solidFill>
          </a:ln>
        </p:spPr>
        <p:txBody>
          <a:bodyPr wrap="square">
            <a:spAutoFit/>
          </a:bodyPr>
          <a:lstStyle/>
          <a:p>
            <a:pPr marR="0" lvl="0" algn="ctr">
              <a:lnSpc>
                <a:spcPct val="150000"/>
              </a:lnSpc>
              <a:spcBef>
                <a:spcPts val="0"/>
              </a:spcBef>
              <a:spcAft>
                <a:spcPts val="0"/>
              </a:spcAft>
            </a:pPr>
            <a:r>
              <a:rPr lang="en-US" sz="1800" b="1" u="sng"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SERVICES</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Construction, development, repair, maintenance, renovation and all kind of civil works </a:t>
            </a:r>
            <a:r>
              <a:rPr lang="en-US" sz="18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etc</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Pre-fabricated structures, their design and installations</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Electrical services including house electrification, street lights etc.</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Solarization projects</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b="1" dirty="0">
                <a:solidFill>
                  <a:schemeClr val="bg1"/>
                </a:solidFill>
                <a:latin typeface="Arial" panose="020B0604020202020204" pitchFamily="34" charset="0"/>
                <a:cs typeface="Times New Roman" panose="02020603050405020304" pitchFamily="18" charset="0"/>
              </a:rPr>
              <a:t>Design</a:t>
            </a:r>
          </a:p>
          <a:p>
            <a:pPr marL="342900" indent="-342900" algn="just">
              <a:lnSpc>
                <a:spcPct val="150000"/>
              </a:lnSpc>
              <a:buFont typeface="Arial" panose="020B0604020202020204" pitchFamily="34" charset="0"/>
              <a:buChar char="•"/>
            </a:pPr>
            <a:r>
              <a:rPr lang="en-US" b="1" dirty="0">
                <a:solidFill>
                  <a:schemeClr val="bg1"/>
                </a:solidFill>
                <a:latin typeface="Arial" panose="020B0604020202020204" pitchFamily="34" charset="0"/>
                <a:cs typeface="Times New Roman" panose="02020603050405020304" pitchFamily="18" charset="0"/>
              </a:rPr>
              <a:t>Procurement </a:t>
            </a:r>
          </a:p>
          <a:p>
            <a:pPr marL="342900" indent="-342900" algn="just">
              <a:lnSpc>
                <a:spcPct val="150000"/>
              </a:lnSpc>
              <a:buFont typeface="Arial" panose="020B0604020202020204" pitchFamily="34" charset="0"/>
              <a:buChar char="•"/>
            </a:pPr>
            <a:r>
              <a:rPr lang="en-US" b="1" dirty="0">
                <a:solidFill>
                  <a:schemeClr val="bg1"/>
                </a:solidFill>
                <a:latin typeface="Arial" panose="020B0604020202020204" pitchFamily="34" charset="0"/>
                <a:cs typeface="Times New Roman" panose="02020603050405020304" pitchFamily="18" charset="0"/>
              </a:rPr>
              <a:t>Logistic and supply chain</a:t>
            </a:r>
          </a:p>
        </p:txBody>
      </p:sp>
      <p:sp>
        <p:nvSpPr>
          <p:cNvPr id="6" name="TextBox 5">
            <a:extLst>
              <a:ext uri="{FF2B5EF4-FFF2-40B4-BE49-F238E27FC236}">
                <a16:creationId xmlns:a16="http://schemas.microsoft.com/office/drawing/2014/main" id="{4F902268-1FF6-0452-8699-1076F8B88E57}"/>
              </a:ext>
            </a:extLst>
          </p:cNvPr>
          <p:cNvSpPr txBox="1"/>
          <p:nvPr/>
        </p:nvSpPr>
        <p:spPr>
          <a:xfrm>
            <a:off x="5813298" y="795670"/>
            <a:ext cx="3747249" cy="5858014"/>
          </a:xfrm>
          <a:prstGeom prst="rect">
            <a:avLst/>
          </a:prstGeom>
          <a:solidFill>
            <a:srgbClr val="7A0203">
              <a:alpha val="91000"/>
            </a:srgbClr>
          </a:solidFill>
          <a:ln>
            <a:solidFill>
              <a:schemeClr val="tx1"/>
            </a:solidFill>
          </a:ln>
        </p:spPr>
        <p:txBody>
          <a:bodyPr wrap="square">
            <a:spAutoFit/>
          </a:bodyPr>
          <a:lstStyle/>
          <a:p>
            <a:pPr marR="0" lvl="0" algn="ctr">
              <a:lnSpc>
                <a:spcPct val="150000"/>
              </a:lnSpc>
              <a:spcBef>
                <a:spcPts val="0"/>
              </a:spcBef>
              <a:spcAft>
                <a:spcPts val="0"/>
              </a:spcAft>
            </a:pPr>
            <a:r>
              <a:rPr lang="en-US" sz="1800" b="1" u="sng"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EXPERTISE</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Buildings </a:t>
            </a:r>
          </a:p>
          <a:p>
            <a:pPr marL="342900" marR="0" lvl="0" indent="-342900" algn="just">
              <a:lnSpc>
                <a:spcPct val="150000"/>
              </a:lnSpc>
              <a:spcBef>
                <a:spcPts val="0"/>
              </a:spcBef>
              <a:spcAft>
                <a:spcPts val="0"/>
              </a:spcAft>
              <a:buFont typeface="Arial" panose="020B0604020202020204" pitchFamily="34" charset="0"/>
              <a:buChar char="•"/>
            </a:pPr>
            <a:r>
              <a:rPr lang="en-US"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a:t>
            </a: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partments</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Hospitals constructions</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Roads</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Electrifications of all kinds</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Solarization</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HVAC services</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Army Installations</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High Rise Multi-purpose buildings</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Repair, </a:t>
            </a:r>
          </a:p>
          <a:p>
            <a:pPr marL="342900" marR="0" lvl="0" indent="-342900" algn="just">
              <a:lnSpc>
                <a:spcPct val="150000"/>
              </a:lnSpc>
              <a:spcBef>
                <a:spcPts val="0"/>
              </a:spcBef>
              <a:spcAft>
                <a:spcPts val="0"/>
              </a:spcAft>
              <a:buFont typeface="Arial" panose="020B0604020202020204" pitchFamily="34" charset="0"/>
              <a:buChar char="•"/>
            </a:pPr>
            <a:r>
              <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Renovation and Maintenance projects</a:t>
            </a:r>
          </a:p>
        </p:txBody>
      </p:sp>
      <p:pic>
        <p:nvPicPr>
          <p:cNvPr id="7" name="Picture 6">
            <a:extLst>
              <a:ext uri="{FF2B5EF4-FFF2-40B4-BE49-F238E27FC236}">
                <a16:creationId xmlns:a16="http://schemas.microsoft.com/office/drawing/2014/main" id="{3514DFD2-4810-B7A3-98AD-9DB45B249CBB}"/>
              </a:ext>
            </a:extLst>
          </p:cNvPr>
          <p:cNvPicPr>
            <a:picLocks noChangeAspect="1"/>
          </p:cNvPicPr>
          <p:nvPr/>
        </p:nvPicPr>
        <p:blipFill rotWithShape="1">
          <a:blip r:embed="rId3"/>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105946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1D7E98-FAE7-B7B7-7A7D-82812B046325}"/>
              </a:ext>
            </a:extLst>
          </p:cNvPr>
          <p:cNvSpPr/>
          <p:nvPr/>
        </p:nvSpPr>
        <p:spPr>
          <a:xfrm>
            <a:off x="0" y="0"/>
            <a:ext cx="12192000" cy="6858000"/>
          </a:xfrm>
          <a:prstGeom prst="rect">
            <a:avLst/>
          </a:prstGeom>
          <a:solidFill>
            <a:srgbClr val="7A0203">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op UAE Megaprojects to Watch in 2023 - Real Estate Brokers">
            <a:extLst>
              <a:ext uri="{FF2B5EF4-FFF2-40B4-BE49-F238E27FC236}">
                <a16:creationId xmlns:a16="http://schemas.microsoft.com/office/drawing/2014/main" id="{1FB7458B-2944-D200-5893-4AA9E1F16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350" y="1487142"/>
            <a:ext cx="6405299" cy="32495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83A273A6-23F9-E4B9-6058-34A6AEFECF02}"/>
              </a:ext>
            </a:extLst>
          </p:cNvPr>
          <p:cNvGraphicFramePr>
            <a:graphicFrameLocks noGrp="1"/>
          </p:cNvGraphicFramePr>
          <p:nvPr>
            <p:extLst>
              <p:ext uri="{D42A27DB-BD31-4B8C-83A1-F6EECF244321}">
                <p14:modId xmlns:p14="http://schemas.microsoft.com/office/powerpoint/2010/main" val="2601129168"/>
              </p:ext>
            </p:extLst>
          </p:nvPr>
        </p:nvGraphicFramePr>
        <p:xfrm>
          <a:off x="2199397" y="4857211"/>
          <a:ext cx="8083121" cy="1880238"/>
        </p:xfrm>
        <a:graphic>
          <a:graphicData uri="http://schemas.openxmlformats.org/drawingml/2006/table">
            <a:tbl>
              <a:tblPr firstRow="1" firstCol="1" bandRow="1">
                <a:tableStyleId>{FABFCF23-3B69-468F-B69F-88F6DE6A72F2}</a:tableStyleId>
              </a:tblPr>
              <a:tblGrid>
                <a:gridCol w="2838311">
                  <a:extLst>
                    <a:ext uri="{9D8B030D-6E8A-4147-A177-3AD203B41FA5}">
                      <a16:colId xmlns:a16="http://schemas.microsoft.com/office/drawing/2014/main" val="4041427660"/>
                    </a:ext>
                  </a:extLst>
                </a:gridCol>
                <a:gridCol w="2837356">
                  <a:extLst>
                    <a:ext uri="{9D8B030D-6E8A-4147-A177-3AD203B41FA5}">
                      <a16:colId xmlns:a16="http://schemas.microsoft.com/office/drawing/2014/main" val="1175165826"/>
                    </a:ext>
                  </a:extLst>
                </a:gridCol>
                <a:gridCol w="2407454">
                  <a:extLst>
                    <a:ext uri="{9D8B030D-6E8A-4147-A177-3AD203B41FA5}">
                      <a16:colId xmlns:a16="http://schemas.microsoft.com/office/drawing/2014/main" val="1971467809"/>
                    </a:ext>
                  </a:extLst>
                </a:gridCol>
              </a:tblGrid>
              <a:tr h="0">
                <a:tc>
                  <a:txBody>
                    <a:bodyPr/>
                    <a:lstStyle/>
                    <a:p>
                      <a:pPr marL="0" marR="0" algn="ctr">
                        <a:lnSpc>
                          <a:spcPct val="115000"/>
                        </a:lnSpc>
                        <a:spcBef>
                          <a:spcPts val="0"/>
                        </a:spcBef>
                        <a:spcAft>
                          <a:spcPts val="0"/>
                        </a:spcAft>
                      </a:pPr>
                      <a:r>
                        <a:rPr lang="en-US" sz="1600" b="1" u="none" dirty="0">
                          <a:solidFill>
                            <a:schemeClr val="bg1"/>
                          </a:solidFill>
                          <a:effectLst/>
                          <a:latin typeface="Aptos Display" panose="020B0004020202020204" pitchFamily="34" charset="0"/>
                        </a:rPr>
                        <a:t>PROJECT TITLE</a:t>
                      </a:r>
                      <a:endParaRPr lang="en-US" sz="1400" b="1" u="none"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u="none" dirty="0">
                          <a:solidFill>
                            <a:schemeClr val="bg1"/>
                          </a:solidFill>
                          <a:effectLst/>
                          <a:latin typeface="Aptos Display" panose="020B0004020202020204" pitchFamily="34" charset="0"/>
                        </a:rPr>
                        <a:t>LOCATION</a:t>
                      </a:r>
                      <a:endParaRPr lang="en-US" sz="1400" b="1" u="none"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u="none" dirty="0">
                          <a:solidFill>
                            <a:schemeClr val="bg1"/>
                          </a:solidFill>
                          <a:effectLst/>
                          <a:latin typeface="Aptos Display" panose="020B0004020202020204" pitchFamily="34" charset="0"/>
                        </a:rPr>
                        <a:t>PROJECT COST (PKR)</a:t>
                      </a:r>
                      <a:endParaRPr lang="en-US" sz="1400" b="1" u="none"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extLst>
                  <a:ext uri="{0D108BD9-81ED-4DB2-BD59-A6C34878D82A}">
                    <a16:rowId xmlns:a16="http://schemas.microsoft.com/office/drawing/2014/main" val="3823920524"/>
                  </a:ext>
                </a:extLst>
              </a:tr>
              <a:tr h="0">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Montana Lodges</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Murree Expressway</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300 Million </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extLst>
                  <a:ext uri="{0D108BD9-81ED-4DB2-BD59-A6C34878D82A}">
                    <a16:rowId xmlns:a16="http://schemas.microsoft.com/office/drawing/2014/main" val="810221734"/>
                  </a:ext>
                </a:extLst>
              </a:tr>
              <a:tr h="0">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Insellberg Lodges</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Skardu</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200 Million</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extLst>
                  <a:ext uri="{0D108BD9-81ED-4DB2-BD59-A6C34878D82A}">
                    <a16:rowId xmlns:a16="http://schemas.microsoft.com/office/drawing/2014/main" val="427465079"/>
                  </a:ext>
                </a:extLst>
              </a:tr>
              <a:tr h="0">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Capital Tower</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Phase VIII, Bahria Town, Rawalpindi</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dirty="0">
                          <a:solidFill>
                            <a:schemeClr val="bg1"/>
                          </a:solidFill>
                          <a:effectLst/>
                          <a:latin typeface="Aptos Display" panose="020B0004020202020204" pitchFamily="34" charset="0"/>
                        </a:rPr>
                        <a:t>500 Million</a:t>
                      </a:r>
                      <a:endParaRPr lang="en-US" sz="1400" b="1"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extLst>
                  <a:ext uri="{0D108BD9-81ED-4DB2-BD59-A6C34878D82A}">
                    <a16:rowId xmlns:a16="http://schemas.microsoft.com/office/drawing/2014/main" val="971281825"/>
                  </a:ext>
                </a:extLst>
              </a:tr>
              <a:tr h="0">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Capital Heights</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Bahria Town, Karachi</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dirty="0">
                          <a:solidFill>
                            <a:schemeClr val="bg1"/>
                          </a:solidFill>
                          <a:effectLst/>
                          <a:latin typeface="Aptos Display" panose="020B0004020202020204" pitchFamily="34" charset="0"/>
                        </a:rPr>
                        <a:t>500 Million</a:t>
                      </a:r>
                      <a:endParaRPr lang="en-US" sz="1400" b="1"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extLst>
                  <a:ext uri="{0D108BD9-81ED-4DB2-BD59-A6C34878D82A}">
                    <a16:rowId xmlns:a16="http://schemas.microsoft.com/office/drawing/2014/main" val="2903240563"/>
                  </a:ext>
                </a:extLst>
              </a:tr>
              <a:tr h="0">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Liberty Trade Centre</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a:solidFill>
                            <a:schemeClr val="bg1"/>
                          </a:solidFill>
                          <a:effectLst/>
                          <a:latin typeface="Aptos Display" panose="020B0004020202020204" pitchFamily="34" charset="0"/>
                        </a:rPr>
                        <a:t>Bahria Town, Karachi</a:t>
                      </a:r>
                      <a:endParaRPr lang="en-US" sz="1400" b="1">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tc>
                  <a:txBody>
                    <a:bodyPr/>
                    <a:lstStyle/>
                    <a:p>
                      <a:pPr marL="0" marR="0" algn="ctr">
                        <a:lnSpc>
                          <a:spcPct val="115000"/>
                        </a:lnSpc>
                        <a:spcBef>
                          <a:spcPts val="0"/>
                        </a:spcBef>
                        <a:spcAft>
                          <a:spcPts val="0"/>
                        </a:spcAft>
                      </a:pPr>
                      <a:r>
                        <a:rPr lang="en-US" sz="1600" b="1" dirty="0">
                          <a:solidFill>
                            <a:schemeClr val="bg1"/>
                          </a:solidFill>
                          <a:effectLst/>
                          <a:latin typeface="Aptos Display" panose="020B0004020202020204" pitchFamily="34" charset="0"/>
                        </a:rPr>
                        <a:t>400 Million</a:t>
                      </a:r>
                      <a:endParaRPr lang="en-US" sz="1400" b="1"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0203">
                        <a:alpha val="51000"/>
                      </a:srgbClr>
                    </a:solidFill>
                  </a:tcPr>
                </a:tc>
                <a:extLst>
                  <a:ext uri="{0D108BD9-81ED-4DB2-BD59-A6C34878D82A}">
                    <a16:rowId xmlns:a16="http://schemas.microsoft.com/office/drawing/2014/main" val="244421714"/>
                  </a:ext>
                </a:extLst>
              </a:tr>
            </a:tbl>
          </a:graphicData>
        </a:graphic>
      </p:graphicFrame>
      <p:sp>
        <p:nvSpPr>
          <p:cNvPr id="6" name="TextBox 5">
            <a:extLst>
              <a:ext uri="{FF2B5EF4-FFF2-40B4-BE49-F238E27FC236}">
                <a16:creationId xmlns:a16="http://schemas.microsoft.com/office/drawing/2014/main" id="{351A1C33-27D0-A60F-FD2F-045282C5E2AD}"/>
              </a:ext>
            </a:extLst>
          </p:cNvPr>
          <p:cNvSpPr txBox="1"/>
          <p:nvPr/>
        </p:nvSpPr>
        <p:spPr>
          <a:xfrm>
            <a:off x="3434316" y="120551"/>
            <a:ext cx="4688542" cy="1077218"/>
          </a:xfrm>
          <a:prstGeom prst="rect">
            <a:avLst/>
          </a:prstGeom>
          <a:solidFill>
            <a:schemeClr val="bg1"/>
          </a:solidFill>
        </p:spPr>
        <p:txBody>
          <a:bodyPr wrap="square" rtlCol="0">
            <a:spAutoFit/>
          </a:bodyPr>
          <a:lstStyle/>
          <a:p>
            <a:pPr algn="ctr"/>
            <a:r>
              <a:rPr lang="en-US" sz="3200" dirty="0">
                <a:latin typeface="Gill Sans Ultra Bold" panose="020B0A02020104020203" pitchFamily="34" charset="0"/>
              </a:rPr>
              <a:t>COMPLETED MEGA PROJECTS</a:t>
            </a:r>
          </a:p>
        </p:txBody>
      </p:sp>
      <p:pic>
        <p:nvPicPr>
          <p:cNvPr id="7" name="Picture 6">
            <a:extLst>
              <a:ext uri="{FF2B5EF4-FFF2-40B4-BE49-F238E27FC236}">
                <a16:creationId xmlns:a16="http://schemas.microsoft.com/office/drawing/2014/main" id="{FAED723D-A58A-1EDC-D65A-C11E2E3C7ABB}"/>
              </a:ext>
            </a:extLst>
          </p:cNvPr>
          <p:cNvPicPr>
            <a:picLocks noChangeAspect="1"/>
          </p:cNvPicPr>
          <p:nvPr/>
        </p:nvPicPr>
        <p:blipFill rotWithShape="1">
          <a:blip r:embed="rId3"/>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188392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Solar panels installing - collage Stock Photo | Adobe Stock">
            <a:extLst>
              <a:ext uri="{FF2B5EF4-FFF2-40B4-BE49-F238E27FC236}">
                <a16:creationId xmlns:a16="http://schemas.microsoft.com/office/drawing/2014/main" id="{12401001-B4FE-19EE-0189-AB899B4A6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58" y="744071"/>
            <a:ext cx="5970494" cy="59704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49451F6-B2FF-F075-E7EF-9D97C2638A88}"/>
              </a:ext>
            </a:extLst>
          </p:cNvPr>
          <p:cNvGraphicFramePr>
            <a:graphicFrameLocks noGrp="1"/>
          </p:cNvGraphicFramePr>
          <p:nvPr>
            <p:extLst>
              <p:ext uri="{D42A27DB-BD31-4B8C-83A1-F6EECF244321}">
                <p14:modId xmlns:p14="http://schemas.microsoft.com/office/powerpoint/2010/main" val="1160407675"/>
              </p:ext>
            </p:extLst>
          </p:nvPr>
        </p:nvGraphicFramePr>
        <p:xfrm>
          <a:off x="6633882" y="1727751"/>
          <a:ext cx="4760259" cy="4546608"/>
        </p:xfrm>
        <a:graphic>
          <a:graphicData uri="http://schemas.openxmlformats.org/drawingml/2006/table">
            <a:tbl>
              <a:tblPr firstRow="1" firstCol="1" bandRow="1">
                <a:tableStyleId>{69012ECD-51FC-41F1-AA8D-1B2483CD663E}</a:tableStyleId>
              </a:tblPr>
              <a:tblGrid>
                <a:gridCol w="890532">
                  <a:extLst>
                    <a:ext uri="{9D8B030D-6E8A-4147-A177-3AD203B41FA5}">
                      <a16:colId xmlns:a16="http://schemas.microsoft.com/office/drawing/2014/main" val="2301064236"/>
                    </a:ext>
                  </a:extLst>
                </a:gridCol>
                <a:gridCol w="980585">
                  <a:extLst>
                    <a:ext uri="{9D8B030D-6E8A-4147-A177-3AD203B41FA5}">
                      <a16:colId xmlns:a16="http://schemas.microsoft.com/office/drawing/2014/main" val="3388240042"/>
                    </a:ext>
                  </a:extLst>
                </a:gridCol>
                <a:gridCol w="2889142">
                  <a:extLst>
                    <a:ext uri="{9D8B030D-6E8A-4147-A177-3AD203B41FA5}">
                      <a16:colId xmlns:a16="http://schemas.microsoft.com/office/drawing/2014/main" val="3437369399"/>
                    </a:ext>
                  </a:extLst>
                </a:gridCol>
              </a:tblGrid>
              <a:tr h="36830">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SR. NO.</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SOLAR SYSTEM</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LOCATION</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2865887743"/>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30 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Regional Workshop, Gujranwala</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860252805"/>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2</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50 KW </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ASC School, Nowshera</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798927571"/>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3</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50Kw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Paradise Valley, Faisalabad</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1944704744"/>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4</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30KW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Faisal Garden  , Faisalabad</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3902777657"/>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5</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20KW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Hashim Town, Peshawar</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266810422"/>
                  </a:ext>
                </a:extLst>
              </a:tr>
              <a:tr h="90805">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6</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50KW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Khan Farms, Faisalabad</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2767953099"/>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7</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20KW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Sitara Villas, Faisalabad</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2616567384"/>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8</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30KW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err="1">
                          <a:solidFill>
                            <a:schemeClr val="bg1"/>
                          </a:solidFill>
                          <a:effectLst/>
                          <a:latin typeface="Aptos Display" panose="020B0004020202020204" pitchFamily="34" charset="0"/>
                        </a:rPr>
                        <a:t>Azhar</a:t>
                      </a:r>
                      <a:r>
                        <a:rPr lang="en-US" sz="1600" dirty="0">
                          <a:solidFill>
                            <a:schemeClr val="bg1"/>
                          </a:solidFill>
                          <a:effectLst/>
                          <a:latin typeface="Aptos Display" panose="020B0004020202020204" pitchFamily="34" charset="0"/>
                        </a:rPr>
                        <a:t> Town, </a:t>
                      </a:r>
                      <a:r>
                        <a:rPr lang="en-US" sz="1600" dirty="0" err="1">
                          <a:solidFill>
                            <a:schemeClr val="bg1"/>
                          </a:solidFill>
                          <a:effectLst/>
                          <a:latin typeface="Aptos Display" panose="020B0004020202020204" pitchFamily="34" charset="0"/>
                        </a:rPr>
                        <a:t>Jaranwala</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835664788"/>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9</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15KW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err="1">
                          <a:solidFill>
                            <a:schemeClr val="bg1"/>
                          </a:solidFill>
                          <a:effectLst/>
                          <a:latin typeface="Aptos Display" panose="020B0004020202020204" pitchFamily="34" charset="0"/>
                        </a:rPr>
                        <a:t>Attock</a:t>
                      </a:r>
                      <a:r>
                        <a:rPr lang="en-US" sz="1600" dirty="0">
                          <a:solidFill>
                            <a:schemeClr val="bg1"/>
                          </a:solidFill>
                          <a:effectLst/>
                          <a:latin typeface="Aptos Display" panose="020B0004020202020204" pitchFamily="34" charset="0"/>
                        </a:rPr>
                        <a:t> petroleum, </a:t>
                      </a:r>
                      <a:r>
                        <a:rPr lang="en-US" sz="1600" dirty="0" err="1">
                          <a:solidFill>
                            <a:schemeClr val="bg1"/>
                          </a:solidFill>
                          <a:effectLst/>
                          <a:latin typeface="Aptos Display" panose="020B0004020202020204" pitchFamily="34" charset="0"/>
                        </a:rPr>
                        <a:t>Okara</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634195403"/>
                  </a:ext>
                </a:extLst>
              </a:tr>
              <a:tr h="622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10</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Solar Tube Well </a:t>
                      </a:r>
                      <a:r>
                        <a:rPr lang="en-US" sz="1600" dirty="0" err="1">
                          <a:solidFill>
                            <a:schemeClr val="bg1"/>
                          </a:solidFill>
                          <a:effectLst/>
                          <a:latin typeface="Aptos Display" panose="020B0004020202020204" pitchFamily="34" charset="0"/>
                        </a:rPr>
                        <a:t>Pakpatan</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2633715342"/>
                  </a:ext>
                </a:extLst>
              </a:tr>
              <a:tr h="5080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11</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15KW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Solar Tube Well Head </a:t>
                      </a:r>
                      <a:r>
                        <a:rPr lang="en-US" sz="1600" dirty="0" err="1">
                          <a:solidFill>
                            <a:schemeClr val="bg1"/>
                          </a:solidFill>
                          <a:effectLst/>
                          <a:latin typeface="Aptos Display" panose="020B0004020202020204" pitchFamily="34" charset="0"/>
                        </a:rPr>
                        <a:t>Balloki</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889396913"/>
                  </a:ext>
                </a:extLst>
              </a:tr>
              <a:tr h="9652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12</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40 Homes Islamabad</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3626619104"/>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13</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30 Homes, Islamabad</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654930320"/>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14</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10KW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25 Homes, Lahore</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3846000877"/>
                  </a:ext>
                </a:extLst>
              </a:tr>
              <a:tr h="36830">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15</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a:solidFill>
                            <a:schemeClr val="bg1"/>
                          </a:solidFill>
                          <a:effectLst/>
                          <a:latin typeface="Aptos Display" panose="020B0004020202020204" pitchFamily="34" charset="0"/>
                        </a:rPr>
                        <a:t>15KW</a:t>
                      </a:r>
                      <a:endParaRPr lang="en-US" sz="14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tc>
                  <a:txBody>
                    <a:bodyPr/>
                    <a:lstStyle/>
                    <a:p>
                      <a:pPr marL="0" marR="0" algn="ctr">
                        <a:lnSpc>
                          <a:spcPct val="115000"/>
                        </a:lnSpc>
                        <a:spcBef>
                          <a:spcPts val="0"/>
                        </a:spcBef>
                        <a:spcAft>
                          <a:spcPts val="0"/>
                        </a:spcAft>
                      </a:pPr>
                      <a:r>
                        <a:rPr lang="en-US" sz="1600" dirty="0">
                          <a:solidFill>
                            <a:schemeClr val="bg1"/>
                          </a:solidFill>
                          <a:effectLst/>
                          <a:latin typeface="Aptos Display" panose="020B0004020202020204" pitchFamily="34" charset="0"/>
                        </a:rPr>
                        <a:t>D.I Khan</a:t>
                      </a:r>
                      <a:endParaRPr lang="en-US" sz="14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0203"/>
                    </a:solidFill>
                  </a:tcPr>
                </a:tc>
                <a:extLst>
                  <a:ext uri="{0D108BD9-81ED-4DB2-BD59-A6C34878D82A}">
                    <a16:rowId xmlns:a16="http://schemas.microsoft.com/office/drawing/2014/main" val="1291920818"/>
                  </a:ext>
                </a:extLst>
              </a:tr>
            </a:tbl>
          </a:graphicData>
        </a:graphic>
      </p:graphicFrame>
      <p:sp>
        <p:nvSpPr>
          <p:cNvPr id="7" name="TextBox 6">
            <a:extLst>
              <a:ext uri="{FF2B5EF4-FFF2-40B4-BE49-F238E27FC236}">
                <a16:creationId xmlns:a16="http://schemas.microsoft.com/office/drawing/2014/main" id="{76A263A8-350A-1E58-5603-F513A0407C9A}"/>
              </a:ext>
            </a:extLst>
          </p:cNvPr>
          <p:cNvSpPr txBox="1"/>
          <p:nvPr/>
        </p:nvSpPr>
        <p:spPr>
          <a:xfrm>
            <a:off x="7239000" y="205462"/>
            <a:ext cx="4688542" cy="1077218"/>
          </a:xfrm>
          <a:prstGeom prst="rect">
            <a:avLst/>
          </a:prstGeom>
          <a:solidFill>
            <a:srgbClr val="7A0203"/>
          </a:solidFill>
        </p:spPr>
        <p:txBody>
          <a:bodyPr wrap="square" rtlCol="0">
            <a:spAutoFit/>
          </a:bodyPr>
          <a:lstStyle/>
          <a:p>
            <a:pPr algn="r"/>
            <a:r>
              <a:rPr lang="en-US" sz="3200" dirty="0">
                <a:solidFill>
                  <a:schemeClr val="bg1"/>
                </a:solidFill>
                <a:latin typeface="Gill Sans Ultra Bold" panose="020B0A02020104020203" pitchFamily="34" charset="0"/>
              </a:rPr>
              <a:t>SOLARIZATION PROJECTS</a:t>
            </a:r>
          </a:p>
        </p:txBody>
      </p:sp>
      <p:pic>
        <p:nvPicPr>
          <p:cNvPr id="8" name="Picture 7">
            <a:extLst>
              <a:ext uri="{FF2B5EF4-FFF2-40B4-BE49-F238E27FC236}">
                <a16:creationId xmlns:a16="http://schemas.microsoft.com/office/drawing/2014/main" id="{850E0DFB-173F-B137-16BC-1575199D0FC4}"/>
              </a:ext>
            </a:extLst>
          </p:cNvPr>
          <p:cNvPicPr>
            <a:picLocks noChangeAspect="1"/>
          </p:cNvPicPr>
          <p:nvPr/>
        </p:nvPicPr>
        <p:blipFill rotWithShape="1">
          <a:blip r:embed="rId3"/>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255269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B67F659-D87E-B79A-4EA3-6F8C6EF2C056}"/>
              </a:ext>
            </a:extLst>
          </p:cNvPr>
          <p:cNvGrpSpPr/>
          <p:nvPr/>
        </p:nvGrpSpPr>
        <p:grpSpPr>
          <a:xfrm>
            <a:off x="1141375" y="3486074"/>
            <a:ext cx="2951927" cy="1171822"/>
            <a:chOff x="1712307" y="4545761"/>
            <a:chExt cx="3323384" cy="1562430"/>
          </a:xfrm>
        </p:grpSpPr>
        <p:sp>
          <p:nvSpPr>
            <p:cNvPr id="43" name="Rounded Rectangle 38">
              <a:extLst>
                <a:ext uri="{FF2B5EF4-FFF2-40B4-BE49-F238E27FC236}">
                  <a16:creationId xmlns:a16="http://schemas.microsoft.com/office/drawing/2014/main" id="{9159DB02-F6CD-998A-C753-57E0DB126418}"/>
                </a:ext>
              </a:extLst>
            </p:cNvPr>
            <p:cNvSpPr/>
            <p:nvPr/>
          </p:nvSpPr>
          <p:spPr>
            <a:xfrm>
              <a:off x="1712307" y="4874059"/>
              <a:ext cx="3323384" cy="122283"/>
            </a:xfrm>
            <a:prstGeom prst="rect">
              <a:avLst/>
            </a:prstGeom>
            <a:solidFill>
              <a:srgbClr val="000000">
                <a:lumMod val="25000"/>
                <a:lumOff val="75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44" name="Rounded Rectangle 39">
              <a:extLst>
                <a:ext uri="{FF2B5EF4-FFF2-40B4-BE49-F238E27FC236}">
                  <a16:creationId xmlns:a16="http://schemas.microsoft.com/office/drawing/2014/main" id="{9CBC93BD-1E84-9D4E-A3D1-FB72EA81B26E}"/>
                </a:ext>
              </a:extLst>
            </p:cNvPr>
            <p:cNvSpPr/>
            <p:nvPr/>
          </p:nvSpPr>
          <p:spPr>
            <a:xfrm>
              <a:off x="1712309" y="4874059"/>
              <a:ext cx="3182556" cy="122283"/>
            </a:xfrm>
            <a:prstGeom prst="rect">
              <a:avLst/>
            </a:prstGeom>
            <a:solidFill>
              <a:srgbClr val="F15F47"/>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F78E353A-19AA-7DEB-B8B8-E5272C3E9493}"/>
                </a:ext>
              </a:extLst>
            </p:cNvPr>
            <p:cNvSpPr txBox="1"/>
            <p:nvPr/>
          </p:nvSpPr>
          <p:spPr>
            <a:xfrm>
              <a:off x="1712310" y="4545762"/>
              <a:ext cx="1645180" cy="328295"/>
            </a:xfrm>
            <a:prstGeom prst="rect">
              <a:avLst/>
            </a:prstGeom>
            <a:noFill/>
          </p:spPr>
          <p:txBody>
            <a:bodyPr wrap="none" lIns="0" rtlCol="0" anchor="b">
              <a:spAutoFit/>
            </a:bodyPr>
            <a:lstStyle>
              <a:defPPr>
                <a:defRPr lang="en-US"/>
              </a:defPPr>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PROJECT MANAGEMENT</a:t>
              </a:r>
            </a:p>
          </p:txBody>
        </p:sp>
        <p:sp>
          <p:nvSpPr>
            <p:cNvPr id="46" name="Rounded Rectangle 41">
              <a:extLst>
                <a:ext uri="{FF2B5EF4-FFF2-40B4-BE49-F238E27FC236}">
                  <a16:creationId xmlns:a16="http://schemas.microsoft.com/office/drawing/2014/main" id="{13E2F27B-9950-2783-1408-4FD1763BF8C6}"/>
                </a:ext>
              </a:extLst>
            </p:cNvPr>
            <p:cNvSpPr/>
            <p:nvPr/>
          </p:nvSpPr>
          <p:spPr>
            <a:xfrm>
              <a:off x="1712307" y="5430293"/>
              <a:ext cx="3323384" cy="122283"/>
            </a:xfrm>
            <a:prstGeom prst="rect">
              <a:avLst/>
            </a:prstGeom>
            <a:solidFill>
              <a:srgbClr val="000000">
                <a:lumMod val="25000"/>
                <a:lumOff val="75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47" name="Rounded Rectangle 42">
              <a:extLst>
                <a:ext uri="{FF2B5EF4-FFF2-40B4-BE49-F238E27FC236}">
                  <a16:creationId xmlns:a16="http://schemas.microsoft.com/office/drawing/2014/main" id="{6343342F-A3B1-A4A0-C1CD-95232ACF2D1A}"/>
                </a:ext>
              </a:extLst>
            </p:cNvPr>
            <p:cNvSpPr/>
            <p:nvPr/>
          </p:nvSpPr>
          <p:spPr>
            <a:xfrm>
              <a:off x="1712312" y="5430293"/>
              <a:ext cx="2709188" cy="122283"/>
            </a:xfrm>
            <a:prstGeom prst="rect">
              <a:avLst/>
            </a:prstGeom>
            <a:solidFill>
              <a:srgbClr val="FBA91E"/>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BCD9E779-1825-1156-9B03-6F3687F5A220}"/>
                </a:ext>
              </a:extLst>
            </p:cNvPr>
            <p:cNvSpPr txBox="1"/>
            <p:nvPr/>
          </p:nvSpPr>
          <p:spPr>
            <a:xfrm>
              <a:off x="1712310" y="5101997"/>
              <a:ext cx="1767902" cy="328295"/>
            </a:xfrm>
            <a:prstGeom prst="rect">
              <a:avLst/>
            </a:prstGeom>
            <a:noFill/>
          </p:spPr>
          <p:txBody>
            <a:bodyPr wrap="none" lIns="0" rtlCol="0" anchor="b">
              <a:spAutoFit/>
            </a:bodyPr>
            <a:lstStyle>
              <a:defPPr>
                <a:defRPr lang="en-US"/>
              </a:defPPr>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FINANCIAL MANAGEMENT</a:t>
              </a:r>
            </a:p>
          </p:txBody>
        </p:sp>
        <p:sp>
          <p:nvSpPr>
            <p:cNvPr id="49" name="TextBox 48">
              <a:extLst>
                <a:ext uri="{FF2B5EF4-FFF2-40B4-BE49-F238E27FC236}">
                  <a16:creationId xmlns:a16="http://schemas.microsoft.com/office/drawing/2014/main" id="{F17913CB-CAFD-2CA9-24EC-C12297171F41}"/>
                </a:ext>
              </a:extLst>
            </p:cNvPr>
            <p:cNvSpPr txBox="1"/>
            <p:nvPr/>
          </p:nvSpPr>
          <p:spPr>
            <a:xfrm>
              <a:off x="4655617" y="5101997"/>
              <a:ext cx="380074" cy="328295"/>
            </a:xfrm>
            <a:prstGeom prst="rect">
              <a:avLst/>
            </a:prstGeom>
            <a:noFill/>
          </p:spPr>
          <p:txBody>
            <a:bodyPr wrap="none" rIns="0" rtlCol="0" anchor="b">
              <a:spAutoFit/>
            </a:bodyPr>
            <a:lstStyle>
              <a:defPPr>
                <a:defRPr lang="en-US"/>
              </a:defPPr>
              <a:lvl1pPr>
                <a:defRPr sz="1000"/>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80%</a:t>
              </a:r>
            </a:p>
          </p:txBody>
        </p:sp>
        <p:sp>
          <p:nvSpPr>
            <p:cNvPr id="50" name="TextBox 49">
              <a:extLst>
                <a:ext uri="{FF2B5EF4-FFF2-40B4-BE49-F238E27FC236}">
                  <a16:creationId xmlns:a16="http://schemas.microsoft.com/office/drawing/2014/main" id="{A20B8E56-06C2-E101-C9EC-5232707E596D}"/>
                </a:ext>
              </a:extLst>
            </p:cNvPr>
            <p:cNvSpPr txBox="1"/>
            <p:nvPr/>
          </p:nvSpPr>
          <p:spPr>
            <a:xfrm>
              <a:off x="4655617" y="4545761"/>
              <a:ext cx="380074" cy="328295"/>
            </a:xfrm>
            <a:prstGeom prst="rect">
              <a:avLst/>
            </a:prstGeom>
            <a:noFill/>
          </p:spPr>
          <p:txBody>
            <a:bodyPr wrap="none" rIns="0" rtlCol="0" anchor="b">
              <a:spAutoFit/>
            </a:bodyPr>
            <a:lstStyle>
              <a:defPPr>
                <a:defRPr lang="en-US"/>
              </a:defPPr>
              <a:lvl1pPr>
                <a:defRPr sz="1000"/>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95%</a:t>
              </a:r>
            </a:p>
          </p:txBody>
        </p:sp>
        <p:sp>
          <p:nvSpPr>
            <p:cNvPr id="51" name="Rounded Rectangle 46">
              <a:extLst>
                <a:ext uri="{FF2B5EF4-FFF2-40B4-BE49-F238E27FC236}">
                  <a16:creationId xmlns:a16="http://schemas.microsoft.com/office/drawing/2014/main" id="{989A94C8-7258-FD00-EDD2-E1E0BF17E938}"/>
                </a:ext>
              </a:extLst>
            </p:cNvPr>
            <p:cNvSpPr/>
            <p:nvPr/>
          </p:nvSpPr>
          <p:spPr>
            <a:xfrm>
              <a:off x="1712307" y="5985908"/>
              <a:ext cx="3323384" cy="122283"/>
            </a:xfrm>
            <a:prstGeom prst="rect">
              <a:avLst/>
            </a:prstGeom>
            <a:solidFill>
              <a:srgbClr val="000000">
                <a:lumMod val="25000"/>
                <a:lumOff val="75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52" name="Rounded Rectangle 47">
              <a:extLst>
                <a:ext uri="{FF2B5EF4-FFF2-40B4-BE49-F238E27FC236}">
                  <a16:creationId xmlns:a16="http://schemas.microsoft.com/office/drawing/2014/main" id="{78EB0251-562E-89E6-DBB7-ED2AF1B178C1}"/>
                </a:ext>
              </a:extLst>
            </p:cNvPr>
            <p:cNvSpPr/>
            <p:nvPr/>
          </p:nvSpPr>
          <p:spPr>
            <a:xfrm>
              <a:off x="1712309" y="5985908"/>
              <a:ext cx="2375970" cy="122283"/>
            </a:xfrm>
            <a:prstGeom prst="rect">
              <a:avLst/>
            </a:prstGeom>
            <a:solidFill>
              <a:srgbClr val="FEDA2F"/>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9EB4DE4D-8CAF-D653-FE93-2D6B771E170B}"/>
                </a:ext>
              </a:extLst>
            </p:cNvPr>
            <p:cNvSpPr txBox="1"/>
            <p:nvPr/>
          </p:nvSpPr>
          <p:spPr>
            <a:xfrm>
              <a:off x="1712310" y="5657612"/>
              <a:ext cx="1854528" cy="328295"/>
            </a:xfrm>
            <a:prstGeom prst="rect">
              <a:avLst/>
            </a:prstGeom>
            <a:noFill/>
          </p:spPr>
          <p:txBody>
            <a:bodyPr wrap="none" lIns="0" rtlCol="0" anchor="b">
              <a:spAutoFit/>
            </a:bodyPr>
            <a:lstStyle>
              <a:defPPr>
                <a:defRPr lang="en-US"/>
              </a:defPPr>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CORPORATE GOVERNANCE</a:t>
              </a:r>
            </a:p>
          </p:txBody>
        </p:sp>
        <p:sp>
          <p:nvSpPr>
            <p:cNvPr id="54" name="TextBox 53">
              <a:extLst>
                <a:ext uri="{FF2B5EF4-FFF2-40B4-BE49-F238E27FC236}">
                  <a16:creationId xmlns:a16="http://schemas.microsoft.com/office/drawing/2014/main" id="{0B7790CA-410B-C6E4-865F-9C63EA748357}"/>
                </a:ext>
              </a:extLst>
            </p:cNvPr>
            <p:cNvSpPr txBox="1"/>
            <p:nvPr/>
          </p:nvSpPr>
          <p:spPr>
            <a:xfrm>
              <a:off x="4655617" y="5657611"/>
              <a:ext cx="380074" cy="328295"/>
            </a:xfrm>
            <a:prstGeom prst="rect">
              <a:avLst/>
            </a:prstGeom>
            <a:noFill/>
          </p:spPr>
          <p:txBody>
            <a:bodyPr wrap="none" rIns="0" rtlCol="0" anchor="b">
              <a:spAutoFit/>
            </a:bodyPr>
            <a:lstStyle>
              <a:defPPr>
                <a:defRPr lang="en-US"/>
              </a:defPPr>
              <a:lvl1pPr>
                <a:defRPr sz="1000"/>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70%</a:t>
              </a:r>
            </a:p>
          </p:txBody>
        </p:sp>
      </p:grpSp>
      <p:sp>
        <p:nvSpPr>
          <p:cNvPr id="56" name="Rectangle 55">
            <a:extLst>
              <a:ext uri="{FF2B5EF4-FFF2-40B4-BE49-F238E27FC236}">
                <a16:creationId xmlns:a16="http://schemas.microsoft.com/office/drawing/2014/main" id="{D1BA12FC-63E6-06AC-BCBB-CC85E30DCF2A}"/>
              </a:ext>
            </a:extLst>
          </p:cNvPr>
          <p:cNvSpPr/>
          <p:nvPr/>
        </p:nvSpPr>
        <p:spPr>
          <a:xfrm>
            <a:off x="2613657" y="1235677"/>
            <a:ext cx="2855056" cy="323849"/>
          </a:xfrm>
          <a:prstGeom prst="rect">
            <a:avLst/>
          </a:prstGeom>
          <a:solidFill>
            <a:srgbClr val="F15F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Aptos Display" panose="020B0004020202020204" pitchFamily="34" charset="0"/>
              </a:rPr>
              <a:t>MAJOR ALAMGEER KHAN (Retd.)</a:t>
            </a:r>
          </a:p>
        </p:txBody>
      </p:sp>
      <p:sp>
        <p:nvSpPr>
          <p:cNvPr id="57" name="Rectangle 56">
            <a:extLst>
              <a:ext uri="{FF2B5EF4-FFF2-40B4-BE49-F238E27FC236}">
                <a16:creationId xmlns:a16="http://schemas.microsoft.com/office/drawing/2014/main" id="{163E400A-04AF-E9A1-2274-DE1DA69C4A5D}"/>
              </a:ext>
            </a:extLst>
          </p:cNvPr>
          <p:cNvSpPr/>
          <p:nvPr/>
        </p:nvSpPr>
        <p:spPr>
          <a:xfrm>
            <a:off x="2613657" y="1675238"/>
            <a:ext cx="2855056" cy="323849"/>
          </a:xfrm>
          <a:prstGeom prst="rect">
            <a:avLst/>
          </a:prstGeom>
          <a:solidFill>
            <a:srgbClr val="6EA5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Aptos Display" panose="020B0004020202020204" pitchFamily="34" charset="0"/>
              </a:rPr>
              <a:t>CHAIRMAN</a:t>
            </a:r>
          </a:p>
        </p:txBody>
      </p:sp>
      <p:sp>
        <p:nvSpPr>
          <p:cNvPr id="59" name="TextBox 58">
            <a:extLst>
              <a:ext uri="{FF2B5EF4-FFF2-40B4-BE49-F238E27FC236}">
                <a16:creationId xmlns:a16="http://schemas.microsoft.com/office/drawing/2014/main" id="{4DB5F382-1735-6B91-FC7A-0D78A5082CE5}"/>
              </a:ext>
            </a:extLst>
          </p:cNvPr>
          <p:cNvSpPr txBox="1"/>
          <p:nvPr/>
        </p:nvSpPr>
        <p:spPr>
          <a:xfrm>
            <a:off x="2896360" y="1995055"/>
            <a:ext cx="2289650" cy="461665"/>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ptos Display" panose="020B0004020202020204" pitchFamily="34" charset="0"/>
              </a:rPr>
              <a:t>+92 301 1018921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ptos Display" panose="020B0004020202020204" pitchFamily="34" charset="0"/>
              </a:rPr>
              <a:t>Alamgeerk@hotmail.com</a:t>
            </a:r>
          </a:p>
        </p:txBody>
      </p:sp>
      <p:sp>
        <p:nvSpPr>
          <p:cNvPr id="60" name="TextBox 59">
            <a:extLst>
              <a:ext uri="{FF2B5EF4-FFF2-40B4-BE49-F238E27FC236}">
                <a16:creationId xmlns:a16="http://schemas.microsoft.com/office/drawing/2014/main" id="{832F90BA-1655-FA2F-A194-5452D04D2DC8}"/>
              </a:ext>
            </a:extLst>
          </p:cNvPr>
          <p:cNvSpPr txBox="1"/>
          <p:nvPr/>
        </p:nvSpPr>
        <p:spPr>
          <a:xfrm>
            <a:off x="1136426" y="2583842"/>
            <a:ext cx="4394695" cy="738664"/>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effectLst/>
                <a:uLnTx/>
                <a:uFillTx/>
                <a:latin typeface="Aptos Display" panose="020B0004020202020204" pitchFamily="34" charset="0"/>
              </a:rPr>
              <a:t>40+ Years of Experience in Public &amp; Private Sector for management, administration, idea and conceptualization of projects of public and national interest</a:t>
            </a:r>
          </a:p>
        </p:txBody>
      </p:sp>
      <p:grpSp>
        <p:nvGrpSpPr>
          <p:cNvPr id="61" name="Group 60">
            <a:extLst>
              <a:ext uri="{FF2B5EF4-FFF2-40B4-BE49-F238E27FC236}">
                <a16:creationId xmlns:a16="http://schemas.microsoft.com/office/drawing/2014/main" id="{65AC5AEC-33A6-AE8E-CA2D-1ACE0CE7448B}"/>
              </a:ext>
            </a:extLst>
          </p:cNvPr>
          <p:cNvGrpSpPr/>
          <p:nvPr/>
        </p:nvGrpSpPr>
        <p:grpSpPr>
          <a:xfrm>
            <a:off x="7126837" y="3538037"/>
            <a:ext cx="2951927" cy="1171821"/>
            <a:chOff x="1712307" y="4545764"/>
            <a:chExt cx="3323384" cy="1562427"/>
          </a:xfrm>
        </p:grpSpPr>
        <p:sp>
          <p:nvSpPr>
            <p:cNvPr id="62" name="Rounded Rectangle 38">
              <a:extLst>
                <a:ext uri="{FF2B5EF4-FFF2-40B4-BE49-F238E27FC236}">
                  <a16:creationId xmlns:a16="http://schemas.microsoft.com/office/drawing/2014/main" id="{A7E53065-A323-7022-488D-60074AEC938F}"/>
                </a:ext>
              </a:extLst>
            </p:cNvPr>
            <p:cNvSpPr/>
            <p:nvPr/>
          </p:nvSpPr>
          <p:spPr>
            <a:xfrm>
              <a:off x="1712307" y="4874059"/>
              <a:ext cx="3323384" cy="122283"/>
            </a:xfrm>
            <a:prstGeom prst="rect">
              <a:avLst/>
            </a:prstGeom>
            <a:solidFill>
              <a:srgbClr val="000000">
                <a:lumMod val="25000"/>
                <a:lumOff val="75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63" name="Rounded Rectangle 39">
              <a:extLst>
                <a:ext uri="{FF2B5EF4-FFF2-40B4-BE49-F238E27FC236}">
                  <a16:creationId xmlns:a16="http://schemas.microsoft.com/office/drawing/2014/main" id="{E2DF55B7-BE57-84B3-A693-8AE2FEF1856C}"/>
                </a:ext>
              </a:extLst>
            </p:cNvPr>
            <p:cNvSpPr/>
            <p:nvPr/>
          </p:nvSpPr>
          <p:spPr>
            <a:xfrm>
              <a:off x="1712309" y="4874059"/>
              <a:ext cx="3304348" cy="122283"/>
            </a:xfrm>
            <a:prstGeom prst="rect">
              <a:avLst/>
            </a:prstGeom>
            <a:solidFill>
              <a:srgbClr val="F15F47"/>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64" name="TextBox 63">
              <a:extLst>
                <a:ext uri="{FF2B5EF4-FFF2-40B4-BE49-F238E27FC236}">
                  <a16:creationId xmlns:a16="http://schemas.microsoft.com/office/drawing/2014/main" id="{7AFB4974-8C24-36F7-77DB-6E06AE45C339}"/>
                </a:ext>
              </a:extLst>
            </p:cNvPr>
            <p:cNvSpPr txBox="1"/>
            <p:nvPr/>
          </p:nvSpPr>
          <p:spPr>
            <a:xfrm>
              <a:off x="1712310" y="4545764"/>
              <a:ext cx="1645180" cy="328294"/>
            </a:xfrm>
            <a:prstGeom prst="rect">
              <a:avLst/>
            </a:prstGeom>
            <a:noFill/>
          </p:spPr>
          <p:txBody>
            <a:bodyPr wrap="none" lIns="0" rtlCol="0" anchor="b">
              <a:spAutoFit/>
            </a:bodyPr>
            <a:lstStyle>
              <a:defPPr>
                <a:defRPr lang="en-US"/>
              </a:defPPr>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PROJECT MANAGEMENT</a:t>
              </a:r>
            </a:p>
          </p:txBody>
        </p:sp>
        <p:sp>
          <p:nvSpPr>
            <p:cNvPr id="65" name="Rounded Rectangle 41">
              <a:extLst>
                <a:ext uri="{FF2B5EF4-FFF2-40B4-BE49-F238E27FC236}">
                  <a16:creationId xmlns:a16="http://schemas.microsoft.com/office/drawing/2014/main" id="{6FD2630F-B40A-62B3-9381-1E99B9C7526B}"/>
                </a:ext>
              </a:extLst>
            </p:cNvPr>
            <p:cNvSpPr/>
            <p:nvPr/>
          </p:nvSpPr>
          <p:spPr>
            <a:xfrm>
              <a:off x="1712307" y="5430293"/>
              <a:ext cx="3323384" cy="122283"/>
            </a:xfrm>
            <a:prstGeom prst="rect">
              <a:avLst/>
            </a:prstGeom>
            <a:solidFill>
              <a:srgbClr val="000000">
                <a:lumMod val="25000"/>
                <a:lumOff val="75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66" name="Rounded Rectangle 42">
              <a:extLst>
                <a:ext uri="{FF2B5EF4-FFF2-40B4-BE49-F238E27FC236}">
                  <a16:creationId xmlns:a16="http://schemas.microsoft.com/office/drawing/2014/main" id="{6E1C0C60-BB06-FC01-FA59-CD4239846437}"/>
                </a:ext>
              </a:extLst>
            </p:cNvPr>
            <p:cNvSpPr/>
            <p:nvPr/>
          </p:nvSpPr>
          <p:spPr>
            <a:xfrm>
              <a:off x="1712312" y="5430293"/>
              <a:ext cx="2984184" cy="122283"/>
            </a:xfrm>
            <a:prstGeom prst="rect">
              <a:avLst/>
            </a:prstGeom>
            <a:solidFill>
              <a:srgbClr val="F15F47"/>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223139C7-ED72-68E3-ACF3-DDCD94466B26}"/>
                </a:ext>
              </a:extLst>
            </p:cNvPr>
            <p:cNvSpPr txBox="1"/>
            <p:nvPr/>
          </p:nvSpPr>
          <p:spPr>
            <a:xfrm>
              <a:off x="1712310" y="5101998"/>
              <a:ext cx="1455686" cy="328294"/>
            </a:xfrm>
            <a:prstGeom prst="rect">
              <a:avLst/>
            </a:prstGeom>
            <a:noFill/>
          </p:spPr>
          <p:txBody>
            <a:bodyPr wrap="none" lIns="0" rtlCol="0" anchor="b">
              <a:spAutoFit/>
            </a:bodyPr>
            <a:lstStyle>
              <a:defPPr>
                <a:defRPr lang="en-US"/>
              </a:defPPr>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PROJECT EXECUTION</a:t>
              </a:r>
            </a:p>
          </p:txBody>
        </p:sp>
        <p:sp>
          <p:nvSpPr>
            <p:cNvPr id="68" name="TextBox 67">
              <a:extLst>
                <a:ext uri="{FF2B5EF4-FFF2-40B4-BE49-F238E27FC236}">
                  <a16:creationId xmlns:a16="http://schemas.microsoft.com/office/drawing/2014/main" id="{AB7B3DD8-78B0-3F75-C454-F35409DA7B30}"/>
                </a:ext>
              </a:extLst>
            </p:cNvPr>
            <p:cNvSpPr txBox="1"/>
            <p:nvPr/>
          </p:nvSpPr>
          <p:spPr>
            <a:xfrm>
              <a:off x="4655617" y="5102257"/>
              <a:ext cx="380074" cy="328295"/>
            </a:xfrm>
            <a:prstGeom prst="rect">
              <a:avLst/>
            </a:prstGeom>
            <a:noFill/>
          </p:spPr>
          <p:txBody>
            <a:bodyPr wrap="none" rIns="0" rtlCol="0" anchor="b">
              <a:spAutoFit/>
            </a:bodyPr>
            <a:lstStyle>
              <a:defPPr>
                <a:defRPr lang="en-US"/>
              </a:defPPr>
              <a:lvl1pPr>
                <a:defRPr sz="1000"/>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90%</a:t>
              </a:r>
            </a:p>
          </p:txBody>
        </p:sp>
        <p:sp>
          <p:nvSpPr>
            <p:cNvPr id="69" name="TextBox 68">
              <a:extLst>
                <a:ext uri="{FF2B5EF4-FFF2-40B4-BE49-F238E27FC236}">
                  <a16:creationId xmlns:a16="http://schemas.microsoft.com/office/drawing/2014/main" id="{1C198926-45CD-3E1B-A502-79C8EACDC274}"/>
                </a:ext>
              </a:extLst>
            </p:cNvPr>
            <p:cNvSpPr txBox="1"/>
            <p:nvPr/>
          </p:nvSpPr>
          <p:spPr>
            <a:xfrm>
              <a:off x="4655617" y="4546489"/>
              <a:ext cx="380074" cy="328295"/>
            </a:xfrm>
            <a:prstGeom prst="rect">
              <a:avLst/>
            </a:prstGeom>
            <a:noFill/>
          </p:spPr>
          <p:txBody>
            <a:bodyPr wrap="none" rIns="0" rtlCol="0" anchor="b">
              <a:spAutoFit/>
            </a:bodyPr>
            <a:lstStyle>
              <a:defPPr>
                <a:defRPr lang="en-US"/>
              </a:defPPr>
              <a:lvl1pPr>
                <a:defRPr sz="1000"/>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99%</a:t>
              </a:r>
            </a:p>
          </p:txBody>
        </p:sp>
        <p:sp>
          <p:nvSpPr>
            <p:cNvPr id="70" name="Rounded Rectangle 46">
              <a:extLst>
                <a:ext uri="{FF2B5EF4-FFF2-40B4-BE49-F238E27FC236}">
                  <a16:creationId xmlns:a16="http://schemas.microsoft.com/office/drawing/2014/main" id="{4D9A07E1-879A-64A4-45CB-8BB24DF2F353}"/>
                </a:ext>
              </a:extLst>
            </p:cNvPr>
            <p:cNvSpPr/>
            <p:nvPr/>
          </p:nvSpPr>
          <p:spPr>
            <a:xfrm>
              <a:off x="1712307" y="5985908"/>
              <a:ext cx="3323384" cy="122283"/>
            </a:xfrm>
            <a:prstGeom prst="rect">
              <a:avLst/>
            </a:prstGeom>
            <a:solidFill>
              <a:srgbClr val="000000">
                <a:lumMod val="25000"/>
                <a:lumOff val="75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71" name="Rounded Rectangle 47">
              <a:extLst>
                <a:ext uri="{FF2B5EF4-FFF2-40B4-BE49-F238E27FC236}">
                  <a16:creationId xmlns:a16="http://schemas.microsoft.com/office/drawing/2014/main" id="{46EA60E5-F544-AF7E-4631-CFE4E6E6DBFE}"/>
                </a:ext>
              </a:extLst>
            </p:cNvPr>
            <p:cNvSpPr/>
            <p:nvPr/>
          </p:nvSpPr>
          <p:spPr>
            <a:xfrm>
              <a:off x="1712309" y="5985908"/>
              <a:ext cx="2492818" cy="122283"/>
            </a:xfrm>
            <a:prstGeom prst="rect">
              <a:avLst/>
            </a:prstGeom>
            <a:solidFill>
              <a:srgbClr val="FBA91E"/>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effectLst/>
                <a:uLnTx/>
                <a:uFillTx/>
                <a:latin typeface="Aptos Display" panose="020B0004020202020204" pitchFamily="34" charset="0"/>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6761C4DA-D3D7-8EBC-5909-70F4565F38D1}"/>
                </a:ext>
              </a:extLst>
            </p:cNvPr>
            <p:cNvSpPr txBox="1"/>
            <p:nvPr/>
          </p:nvSpPr>
          <p:spPr>
            <a:xfrm>
              <a:off x="1712310" y="5657613"/>
              <a:ext cx="2291270" cy="328294"/>
            </a:xfrm>
            <a:prstGeom prst="rect">
              <a:avLst/>
            </a:prstGeom>
            <a:noFill/>
          </p:spPr>
          <p:txBody>
            <a:bodyPr wrap="none" lIns="0" rtlCol="0" anchor="b">
              <a:spAutoFit/>
            </a:bodyPr>
            <a:lstStyle>
              <a:defPPr>
                <a:defRPr lang="en-US"/>
              </a:defPPr>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INFRASTRUCTURE DEVELOPMENT </a:t>
              </a:r>
            </a:p>
          </p:txBody>
        </p:sp>
        <p:sp>
          <p:nvSpPr>
            <p:cNvPr id="73" name="TextBox 72">
              <a:extLst>
                <a:ext uri="{FF2B5EF4-FFF2-40B4-BE49-F238E27FC236}">
                  <a16:creationId xmlns:a16="http://schemas.microsoft.com/office/drawing/2014/main" id="{AE8FA62E-C588-001B-CC95-268E269025AD}"/>
                </a:ext>
              </a:extLst>
            </p:cNvPr>
            <p:cNvSpPr txBox="1"/>
            <p:nvPr/>
          </p:nvSpPr>
          <p:spPr>
            <a:xfrm>
              <a:off x="4655617" y="5657611"/>
              <a:ext cx="380074" cy="328294"/>
            </a:xfrm>
            <a:prstGeom prst="rect">
              <a:avLst/>
            </a:prstGeom>
            <a:noFill/>
          </p:spPr>
          <p:txBody>
            <a:bodyPr wrap="none" rIns="0" rtlCol="0" anchor="b">
              <a:spAutoFit/>
            </a:bodyPr>
            <a:lstStyle>
              <a:defPPr>
                <a:defRPr lang="en-US"/>
              </a:defPPr>
              <a:lvl1pPr>
                <a:defRPr sz="1000"/>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ptos Display" panose="020B0004020202020204" pitchFamily="34" charset="0"/>
                </a:rPr>
                <a:t>75%</a:t>
              </a:r>
            </a:p>
          </p:txBody>
        </p:sp>
      </p:grpSp>
      <p:sp>
        <p:nvSpPr>
          <p:cNvPr id="75" name="Rectangle 74">
            <a:extLst>
              <a:ext uri="{FF2B5EF4-FFF2-40B4-BE49-F238E27FC236}">
                <a16:creationId xmlns:a16="http://schemas.microsoft.com/office/drawing/2014/main" id="{4D44EC23-A454-07A0-604B-AD873340287E}"/>
              </a:ext>
            </a:extLst>
          </p:cNvPr>
          <p:cNvSpPr/>
          <p:nvPr/>
        </p:nvSpPr>
        <p:spPr>
          <a:xfrm>
            <a:off x="8651236" y="1235677"/>
            <a:ext cx="2855056" cy="455029"/>
          </a:xfrm>
          <a:prstGeom prst="rect">
            <a:avLst/>
          </a:prstGeom>
          <a:solidFill>
            <a:srgbClr val="F15F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50" b="1" kern="0" dirty="0">
                <a:solidFill>
                  <a:srgbClr val="FFFFFF"/>
                </a:solidFill>
                <a:latin typeface="Aptos Display" panose="020B0004020202020204" pitchFamily="34" charset="0"/>
              </a:rPr>
              <a:t>LT COL IRSHAD ULLAH KHAN (Retd.)</a:t>
            </a:r>
            <a:endParaRPr kumimoji="0" lang="en-US" sz="1350" b="1" i="0" u="none" strike="noStrike" kern="0" cap="none" spc="0" normalizeH="0" baseline="0" noProof="0" dirty="0">
              <a:ln>
                <a:noFill/>
              </a:ln>
              <a:solidFill>
                <a:srgbClr val="FFFFFF"/>
              </a:solidFill>
              <a:effectLst/>
              <a:uLnTx/>
              <a:uFillTx/>
              <a:latin typeface="Aptos Display" panose="020B0004020202020204" pitchFamily="34" charset="0"/>
            </a:endParaRPr>
          </a:p>
        </p:txBody>
      </p:sp>
      <p:sp>
        <p:nvSpPr>
          <p:cNvPr id="76" name="Rectangle 75">
            <a:extLst>
              <a:ext uri="{FF2B5EF4-FFF2-40B4-BE49-F238E27FC236}">
                <a16:creationId xmlns:a16="http://schemas.microsoft.com/office/drawing/2014/main" id="{CD6BA8C3-4227-4D0E-A171-F49309BE0489}"/>
              </a:ext>
            </a:extLst>
          </p:cNvPr>
          <p:cNvSpPr/>
          <p:nvPr/>
        </p:nvSpPr>
        <p:spPr>
          <a:xfrm>
            <a:off x="8651236" y="1806417"/>
            <a:ext cx="2855056" cy="323849"/>
          </a:xfrm>
          <a:prstGeom prst="rect">
            <a:avLst/>
          </a:prstGeom>
          <a:solidFill>
            <a:srgbClr val="6EA5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Aptos Display" panose="020B0004020202020204" pitchFamily="34" charset="0"/>
              </a:rPr>
              <a:t>Chief Executive Officer</a:t>
            </a:r>
          </a:p>
        </p:txBody>
      </p:sp>
      <p:sp>
        <p:nvSpPr>
          <p:cNvPr id="78" name="TextBox 77">
            <a:extLst>
              <a:ext uri="{FF2B5EF4-FFF2-40B4-BE49-F238E27FC236}">
                <a16:creationId xmlns:a16="http://schemas.microsoft.com/office/drawing/2014/main" id="{29298BBA-6F81-25F5-36D6-745100555923}"/>
              </a:ext>
            </a:extLst>
          </p:cNvPr>
          <p:cNvSpPr txBox="1"/>
          <p:nvPr/>
        </p:nvSpPr>
        <p:spPr>
          <a:xfrm>
            <a:off x="8929601" y="2121721"/>
            <a:ext cx="2289650" cy="461665"/>
          </a:xfrm>
          <a:prstGeom prst="rect">
            <a:avLst/>
          </a:prstGeom>
          <a:noFill/>
        </p:spPr>
        <p:txBody>
          <a:bodyPr wrap="square" rtlCol="0" anchor="ctr">
            <a:spAutoFit/>
          </a:bodyPr>
          <a:lstStyle/>
          <a:p>
            <a:pPr algn="ctr"/>
            <a:r>
              <a:rPr kumimoji="0" lang="en-US" sz="1200" b="1" i="0" u="none" strike="noStrike" kern="0" cap="none" spc="0" normalizeH="0" baseline="0" noProof="0" dirty="0">
                <a:ln>
                  <a:noFill/>
                </a:ln>
                <a:solidFill>
                  <a:srgbClr val="000000"/>
                </a:solidFill>
                <a:effectLst/>
                <a:uLnTx/>
                <a:uFillTx/>
                <a:latin typeface="Aptos Display" panose="020B0004020202020204" pitchFamily="34" charset="0"/>
              </a:rPr>
              <a:t>+</a:t>
            </a:r>
            <a:r>
              <a:rPr lang="en-US" sz="1200" b="1" kern="0" dirty="0">
                <a:solidFill>
                  <a:srgbClr val="000000"/>
                </a:solidFill>
                <a:latin typeface="Aptos Display" panose="020B0004020202020204" pitchFamily="34" charset="0"/>
              </a:rPr>
              <a:t>92 327 9908321</a:t>
            </a:r>
          </a:p>
          <a:p>
            <a:pPr algn="ctr"/>
            <a:r>
              <a:rPr lang="en-US" sz="1200" b="1" kern="0" dirty="0">
                <a:solidFill>
                  <a:srgbClr val="000000"/>
                </a:solidFill>
                <a:latin typeface="Aptos Display" panose="020B0004020202020204" pitchFamily="34" charset="0"/>
              </a:rPr>
              <a:t>Irshad_34405@yahoo.com</a:t>
            </a:r>
          </a:p>
        </p:txBody>
      </p:sp>
      <p:sp>
        <p:nvSpPr>
          <p:cNvPr id="79" name="TextBox 78">
            <a:extLst>
              <a:ext uri="{FF2B5EF4-FFF2-40B4-BE49-F238E27FC236}">
                <a16:creationId xmlns:a16="http://schemas.microsoft.com/office/drawing/2014/main" id="{5E1D5116-65E2-688D-A14E-E1E23456DFD7}"/>
              </a:ext>
            </a:extLst>
          </p:cNvPr>
          <p:cNvSpPr txBox="1"/>
          <p:nvPr/>
        </p:nvSpPr>
        <p:spPr>
          <a:xfrm>
            <a:off x="7147104" y="2583930"/>
            <a:ext cx="4394695" cy="954107"/>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effectLst/>
                <a:uLnTx/>
                <a:uFillTx/>
                <a:latin typeface="Aptos Display" panose="020B0004020202020204" pitchFamily="34" charset="0"/>
              </a:rPr>
              <a:t>25+ Years of Experience in Public &amp; Private Sector for project management, planning, execution and aftercare services related to engineering, development and infrastructure</a:t>
            </a:r>
          </a:p>
        </p:txBody>
      </p:sp>
      <p:pic>
        <p:nvPicPr>
          <p:cNvPr id="81" name="Picture 80">
            <a:extLst>
              <a:ext uri="{FF2B5EF4-FFF2-40B4-BE49-F238E27FC236}">
                <a16:creationId xmlns:a16="http://schemas.microsoft.com/office/drawing/2014/main" id="{648871AD-0018-A296-15BF-F3F1D07EF445}"/>
              </a:ext>
            </a:extLst>
          </p:cNvPr>
          <p:cNvPicPr>
            <a:picLocks noChangeAspect="1"/>
          </p:cNvPicPr>
          <p:nvPr/>
        </p:nvPicPr>
        <p:blipFill rotWithShape="1">
          <a:blip r:embed="rId2">
            <a:extLst>
              <a:ext uri="{28A0092B-C50C-407E-A947-70E740481C1C}">
                <a14:useLocalDpi xmlns:a14="http://schemas.microsoft.com/office/drawing/2010/main" val="0"/>
              </a:ext>
            </a:extLst>
          </a:blip>
          <a:srcRect t="1660" r="3970"/>
          <a:stretch/>
        </p:blipFill>
        <p:spPr>
          <a:xfrm>
            <a:off x="1136426" y="979411"/>
            <a:ext cx="1467373" cy="1488719"/>
          </a:xfrm>
          <a:prstGeom prst="rect">
            <a:avLst/>
          </a:prstGeom>
          <a:ln>
            <a:solidFill>
              <a:schemeClr val="tx1"/>
            </a:solidFill>
          </a:ln>
        </p:spPr>
      </p:pic>
      <p:pic>
        <p:nvPicPr>
          <p:cNvPr id="83" name="Picture 82">
            <a:extLst>
              <a:ext uri="{FF2B5EF4-FFF2-40B4-BE49-F238E27FC236}">
                <a16:creationId xmlns:a16="http://schemas.microsoft.com/office/drawing/2014/main" id="{B165147B-A939-CE83-FF0B-02415FAC3AFF}"/>
              </a:ext>
            </a:extLst>
          </p:cNvPr>
          <p:cNvPicPr>
            <a:picLocks noChangeAspect="1"/>
          </p:cNvPicPr>
          <p:nvPr/>
        </p:nvPicPr>
        <p:blipFill>
          <a:blip r:embed="rId3"/>
          <a:stretch>
            <a:fillRect/>
          </a:stretch>
        </p:blipFill>
        <p:spPr>
          <a:xfrm>
            <a:off x="7147104" y="984482"/>
            <a:ext cx="1487089" cy="1488719"/>
          </a:xfrm>
          <a:prstGeom prst="rect">
            <a:avLst/>
          </a:prstGeom>
          <a:ln>
            <a:solidFill>
              <a:schemeClr val="tx1"/>
            </a:solidFill>
          </a:ln>
        </p:spPr>
      </p:pic>
      <p:sp>
        <p:nvSpPr>
          <p:cNvPr id="84" name="TextBox 83">
            <a:extLst>
              <a:ext uri="{FF2B5EF4-FFF2-40B4-BE49-F238E27FC236}">
                <a16:creationId xmlns:a16="http://schemas.microsoft.com/office/drawing/2014/main" id="{B3884753-69C6-B5B3-84A7-7D04F65AA1F9}"/>
              </a:ext>
            </a:extLst>
          </p:cNvPr>
          <p:cNvSpPr txBox="1"/>
          <p:nvPr/>
        </p:nvSpPr>
        <p:spPr>
          <a:xfrm>
            <a:off x="3547759" y="127233"/>
            <a:ext cx="4688542" cy="584775"/>
          </a:xfrm>
          <a:prstGeom prst="rect">
            <a:avLst/>
          </a:prstGeom>
          <a:solidFill>
            <a:srgbClr val="7A0203"/>
          </a:solidFill>
        </p:spPr>
        <p:txBody>
          <a:bodyPr wrap="square" rtlCol="0">
            <a:spAutoFit/>
          </a:bodyPr>
          <a:lstStyle/>
          <a:p>
            <a:pPr algn="ctr"/>
            <a:r>
              <a:rPr lang="en-US" sz="3200" b="1" dirty="0">
                <a:solidFill>
                  <a:schemeClr val="bg1"/>
                </a:solidFill>
                <a:latin typeface="Aptos Display" panose="020B0004020202020204" pitchFamily="34" charset="0"/>
              </a:rPr>
              <a:t>CORE TEAM</a:t>
            </a:r>
          </a:p>
        </p:txBody>
      </p:sp>
      <p:graphicFrame>
        <p:nvGraphicFramePr>
          <p:cNvPr id="85" name="Table 84">
            <a:extLst>
              <a:ext uri="{FF2B5EF4-FFF2-40B4-BE49-F238E27FC236}">
                <a16:creationId xmlns:a16="http://schemas.microsoft.com/office/drawing/2014/main" id="{1A317AE5-94CA-DC94-7180-1ECFF7C93DC0}"/>
              </a:ext>
            </a:extLst>
          </p:cNvPr>
          <p:cNvGraphicFramePr>
            <a:graphicFrameLocks noGrp="1"/>
          </p:cNvGraphicFramePr>
          <p:nvPr>
            <p:extLst>
              <p:ext uri="{D42A27DB-BD31-4B8C-83A1-F6EECF244321}">
                <p14:modId xmlns:p14="http://schemas.microsoft.com/office/powerpoint/2010/main" val="2114237704"/>
              </p:ext>
            </p:extLst>
          </p:nvPr>
        </p:nvGraphicFramePr>
        <p:xfrm>
          <a:off x="2196580" y="5120400"/>
          <a:ext cx="7567571" cy="1593916"/>
        </p:xfrm>
        <a:graphic>
          <a:graphicData uri="http://schemas.openxmlformats.org/drawingml/2006/table">
            <a:tbl>
              <a:tblPr firstRow="1" firstCol="1" bandRow="1">
                <a:tableStyleId>{9D7B26C5-4107-4FEC-AEDC-1716B250A1EF}</a:tableStyleId>
              </a:tblPr>
              <a:tblGrid>
                <a:gridCol w="4764456">
                  <a:extLst>
                    <a:ext uri="{9D8B030D-6E8A-4147-A177-3AD203B41FA5}">
                      <a16:colId xmlns:a16="http://schemas.microsoft.com/office/drawing/2014/main" val="3194858705"/>
                    </a:ext>
                  </a:extLst>
                </a:gridCol>
                <a:gridCol w="2803115">
                  <a:extLst>
                    <a:ext uri="{9D8B030D-6E8A-4147-A177-3AD203B41FA5}">
                      <a16:colId xmlns:a16="http://schemas.microsoft.com/office/drawing/2014/main" val="1484267635"/>
                    </a:ext>
                  </a:extLst>
                </a:gridCol>
              </a:tblGrid>
              <a:tr h="0">
                <a:tc>
                  <a:txBody>
                    <a:bodyPr/>
                    <a:lstStyle/>
                    <a:p>
                      <a:pPr marL="0" marR="0" algn="ctr">
                        <a:lnSpc>
                          <a:spcPct val="115000"/>
                        </a:lnSpc>
                        <a:spcBef>
                          <a:spcPts val="0"/>
                        </a:spcBef>
                        <a:spcAft>
                          <a:spcPts val="0"/>
                        </a:spcAft>
                      </a:pPr>
                      <a:r>
                        <a:rPr lang="en-US" sz="1600" u="none" dirty="0">
                          <a:solidFill>
                            <a:schemeClr val="tx1"/>
                          </a:solidFill>
                          <a:effectLst/>
                        </a:rPr>
                        <a:t>NAME</a:t>
                      </a:r>
                      <a:endParaRPr lang="en-US" sz="140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u="none" dirty="0">
                          <a:solidFill>
                            <a:schemeClr val="tx1"/>
                          </a:solidFill>
                          <a:effectLst/>
                        </a:rPr>
                        <a:t>DESIGNATION</a:t>
                      </a:r>
                      <a:endParaRPr lang="en-US" sz="140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8771312"/>
                  </a:ext>
                </a:extLst>
              </a:tr>
              <a:tr h="0">
                <a:tc>
                  <a:txBody>
                    <a:bodyPr/>
                    <a:lstStyle/>
                    <a:p>
                      <a:pPr marL="0" marR="0" algn="ctr">
                        <a:lnSpc>
                          <a:spcPct val="115000"/>
                        </a:lnSpc>
                        <a:spcBef>
                          <a:spcPts val="0"/>
                        </a:spcBef>
                        <a:spcAft>
                          <a:spcPts val="0"/>
                        </a:spcAft>
                      </a:pPr>
                      <a:r>
                        <a:rPr lang="en-US" sz="1600" b="1" dirty="0">
                          <a:solidFill>
                            <a:schemeClr val="tx1"/>
                          </a:solidFill>
                          <a:effectLst/>
                        </a:rPr>
                        <a:t>Anwar Baig, A. </a:t>
                      </a:r>
                      <a:r>
                        <a:rPr lang="en-US" sz="1600" b="1" dirty="0" err="1">
                          <a:solidFill>
                            <a:schemeClr val="tx1"/>
                          </a:solidFill>
                          <a:effectLst/>
                        </a:rPr>
                        <a:t>Engg</a:t>
                      </a:r>
                      <a:r>
                        <a:rPr lang="en-US" sz="1600" b="1" dirty="0">
                          <a:solidFill>
                            <a:schemeClr val="tx1"/>
                          </a:solidFill>
                          <a:effectLst/>
                        </a:rPr>
                        <a:t>.</a:t>
                      </a:r>
                      <a:endParaRPr lang="en-US" sz="1400" b="1"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Director</a:t>
                      </a:r>
                      <a:endParaRPr lang="en-US" sz="1400" b="1"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5537516"/>
                  </a:ext>
                </a:extLst>
              </a:tr>
              <a:tr h="0">
                <a:tc>
                  <a:txBody>
                    <a:bodyPr/>
                    <a:lstStyle/>
                    <a:p>
                      <a:pPr marL="0" marR="0" algn="ctr">
                        <a:lnSpc>
                          <a:spcPct val="115000"/>
                        </a:lnSpc>
                        <a:spcBef>
                          <a:spcPts val="0"/>
                        </a:spcBef>
                        <a:spcAft>
                          <a:spcPts val="0"/>
                        </a:spcAft>
                      </a:pPr>
                      <a:r>
                        <a:rPr lang="en-US" sz="1600" b="1">
                          <a:solidFill>
                            <a:schemeClr val="tx1"/>
                          </a:solidFill>
                          <a:effectLst/>
                        </a:rPr>
                        <a:t>Tariq Masood, M.A</a:t>
                      </a:r>
                      <a:endParaRPr lang="en-US" sz="1400" b="1">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HR  Manager</a:t>
                      </a:r>
                      <a:endParaRPr lang="en-US" sz="1400" b="1"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0892200"/>
                  </a:ext>
                </a:extLst>
              </a:tr>
              <a:tr h="0">
                <a:tc>
                  <a:txBody>
                    <a:bodyPr/>
                    <a:lstStyle/>
                    <a:p>
                      <a:pPr marL="0" marR="0" algn="ctr">
                        <a:lnSpc>
                          <a:spcPct val="115000"/>
                        </a:lnSpc>
                        <a:spcBef>
                          <a:spcPts val="0"/>
                        </a:spcBef>
                        <a:spcAft>
                          <a:spcPts val="0"/>
                        </a:spcAft>
                      </a:pPr>
                      <a:r>
                        <a:rPr lang="en-US" sz="1600" b="1">
                          <a:solidFill>
                            <a:schemeClr val="tx1"/>
                          </a:solidFill>
                          <a:effectLst/>
                        </a:rPr>
                        <a:t>Zain Tariq, B.E (Civil Engineering)</a:t>
                      </a:r>
                      <a:endParaRPr lang="en-US" sz="1400" b="1">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Project Manager</a:t>
                      </a:r>
                      <a:endParaRPr lang="en-US" sz="1400" b="1"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9134868"/>
                  </a:ext>
                </a:extLst>
              </a:tr>
              <a:tr h="0">
                <a:tc>
                  <a:txBody>
                    <a:bodyPr/>
                    <a:lstStyle/>
                    <a:p>
                      <a:pPr marL="0" marR="0" algn="ctr">
                        <a:lnSpc>
                          <a:spcPct val="115000"/>
                        </a:lnSpc>
                        <a:spcBef>
                          <a:spcPts val="0"/>
                        </a:spcBef>
                        <a:spcAft>
                          <a:spcPts val="0"/>
                        </a:spcAft>
                      </a:pPr>
                      <a:r>
                        <a:rPr lang="en-US" sz="1600" b="1">
                          <a:solidFill>
                            <a:schemeClr val="tx1"/>
                          </a:solidFill>
                          <a:effectLst/>
                        </a:rPr>
                        <a:t>Ahmad Anwar B. E ( Software Engineering)</a:t>
                      </a:r>
                      <a:endParaRPr lang="en-US" sz="1400" b="1">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Site Engineer</a:t>
                      </a:r>
                      <a:endParaRPr lang="en-US" sz="1400" b="1"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245240"/>
                  </a:ext>
                </a:extLst>
              </a:tr>
              <a:tr h="0">
                <a:tc>
                  <a:txBody>
                    <a:bodyPr/>
                    <a:lstStyle/>
                    <a:p>
                      <a:pPr marL="0" marR="0" algn="ctr">
                        <a:lnSpc>
                          <a:spcPct val="115000"/>
                        </a:lnSpc>
                        <a:spcBef>
                          <a:spcPts val="0"/>
                        </a:spcBef>
                        <a:spcAft>
                          <a:spcPts val="0"/>
                        </a:spcAft>
                      </a:pPr>
                      <a:r>
                        <a:rPr lang="en-US" sz="1600" b="1">
                          <a:solidFill>
                            <a:schemeClr val="tx1"/>
                          </a:solidFill>
                          <a:effectLst/>
                        </a:rPr>
                        <a:t>Muhammad Iftikhar, B.A</a:t>
                      </a:r>
                      <a:endParaRPr lang="en-US" sz="1400" b="1">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Supervisor</a:t>
                      </a:r>
                      <a:endParaRPr lang="en-US" sz="1400" b="1"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1281966"/>
                  </a:ext>
                </a:extLst>
              </a:tr>
            </a:tbl>
          </a:graphicData>
        </a:graphic>
      </p:graphicFrame>
      <p:pic>
        <p:nvPicPr>
          <p:cNvPr id="86" name="Picture 85">
            <a:extLst>
              <a:ext uri="{FF2B5EF4-FFF2-40B4-BE49-F238E27FC236}">
                <a16:creationId xmlns:a16="http://schemas.microsoft.com/office/drawing/2014/main" id="{BC27403D-41A5-788E-B1A0-46BFFA21F7FA}"/>
              </a:ext>
            </a:extLst>
          </p:cNvPr>
          <p:cNvPicPr>
            <a:picLocks noChangeAspect="1"/>
          </p:cNvPicPr>
          <p:nvPr/>
        </p:nvPicPr>
        <p:blipFill rotWithShape="1">
          <a:blip r:embed="rId4"/>
          <a:srcRect t="25076" b="24773"/>
          <a:stretch/>
        </p:blipFill>
        <p:spPr>
          <a:xfrm>
            <a:off x="0" y="13465"/>
            <a:ext cx="1345576" cy="674822"/>
          </a:xfrm>
          <a:prstGeom prst="rect">
            <a:avLst/>
          </a:prstGeom>
          <a:ln>
            <a:solidFill>
              <a:schemeClr val="tx1"/>
            </a:solidFill>
          </a:ln>
        </p:spPr>
      </p:pic>
    </p:spTree>
    <p:extLst>
      <p:ext uri="{BB962C8B-B14F-4D97-AF65-F5344CB8AC3E}">
        <p14:creationId xmlns:p14="http://schemas.microsoft.com/office/powerpoint/2010/main" val="329549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717</Words>
  <Application>Microsoft Office PowerPoint</Application>
  <PresentationFormat>Widescreen</PresentationFormat>
  <Paragraphs>223</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 Unicode MS</vt:lpstr>
      <vt:lpstr>ADLaM Display</vt:lpstr>
      <vt:lpstr>Aptos Display</vt:lpstr>
      <vt:lpstr>Arial</vt:lpstr>
      <vt:lpstr>Bernard MT Condensed</vt:lpstr>
      <vt:lpstr>Calibri</vt:lpstr>
      <vt:lpstr>Calibri Light</vt:lpstr>
      <vt:lpstr>Gill Sans Ultra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PBIT</dc:creator>
  <cp:lastModifiedBy>IT PBIT</cp:lastModifiedBy>
  <cp:revision>1</cp:revision>
  <dcterms:created xsi:type="dcterms:W3CDTF">2025-02-18T08:40:58Z</dcterms:created>
  <dcterms:modified xsi:type="dcterms:W3CDTF">2025-02-18T10:45:52Z</dcterms:modified>
</cp:coreProperties>
</file>